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30"/>
  </p:notesMasterIdLst>
  <p:sldIdLst>
    <p:sldId id="256" r:id="rId5"/>
    <p:sldId id="257" r:id="rId6"/>
    <p:sldId id="259" r:id="rId7"/>
    <p:sldId id="309" r:id="rId8"/>
    <p:sldId id="300" r:id="rId9"/>
    <p:sldId id="301" r:id="rId10"/>
    <p:sldId id="320" r:id="rId11"/>
    <p:sldId id="321" r:id="rId12"/>
    <p:sldId id="325" r:id="rId13"/>
    <p:sldId id="319" r:id="rId14"/>
    <p:sldId id="322" r:id="rId15"/>
    <p:sldId id="323" r:id="rId16"/>
    <p:sldId id="324" r:id="rId17"/>
    <p:sldId id="326" r:id="rId18"/>
    <p:sldId id="327" r:id="rId19"/>
    <p:sldId id="328" r:id="rId20"/>
    <p:sldId id="329" r:id="rId21"/>
    <p:sldId id="330" r:id="rId22"/>
    <p:sldId id="331" r:id="rId23"/>
    <p:sldId id="332" r:id="rId24"/>
    <p:sldId id="333" r:id="rId25"/>
    <p:sldId id="334" r:id="rId26"/>
    <p:sldId id="335" r:id="rId27"/>
    <p:sldId id="336" r:id="rId28"/>
    <p:sldId id="291" r:id="rId29"/>
  </p:sldIdLst>
  <p:sldSz cx="12192000" cy="6858000"/>
  <p:notesSz cx="6858000" cy="9144000"/>
  <p:defaultText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DB8C7"/>
    <a:srgbClr val="19494F"/>
    <a:srgbClr val="23666F"/>
    <a:srgbClr val="2B6667"/>
    <a:srgbClr val="0066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Sin estilo ni cuadrícul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934" autoAdjust="0"/>
    <p:restoredTop sz="93890" autoAdjust="0"/>
  </p:normalViewPr>
  <p:slideViewPr>
    <p:cSldViewPr snapToGrid="0">
      <p:cViewPr varScale="1">
        <p:scale>
          <a:sx n="110" d="100"/>
          <a:sy n="110" d="100"/>
        </p:scale>
        <p:origin x="900"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8" Type="http://schemas.openxmlformats.org/officeDocument/2006/relationships/slide" Target="slides/slide4.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9T21:01:41.250"/>
    </inkml:context>
    <inkml:brush xml:id="br0">
      <inkml:brushProperty name="width" value="0.05" units="cm"/>
      <inkml:brushProperty name="height" value="0.05" units="cm"/>
    </inkml:brush>
  </inkml:definitions>
  <inkml:trace contextRef="#ctx0" brushRef="#br0">1 1 14387,'0'0'368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9T21:01:41.602"/>
    </inkml:context>
    <inkml:brush xml:id="br0">
      <inkml:brushProperty name="width" value="0.05" units="cm"/>
      <inkml:brushProperty name="height" value="0.05" units="cm"/>
    </inkml:brush>
  </inkml:definitions>
  <inkml:trace contextRef="#ctx0" brushRef="#br0">28 1 12219,'-27'12'392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0-11-09T21:01:42.004"/>
    </inkml:context>
    <inkml:brush xml:id="br0">
      <inkml:brushProperty name="width" value="0.05" units="cm"/>
      <inkml:brushProperty name="height" value="0.05" units="cm"/>
    </inkml:brush>
  </inkml:definitions>
  <inkml:trace contextRef="#ctx0" brushRef="#br0">27 0 12635,'0'0'3849,"-26"0"-11467</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451BBF-321B-4857-9685-CE7656B37CD5}" type="datetimeFigureOut">
              <a:rPr lang="en-US" smtClean="0"/>
              <a:t>11/18/2020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87EEDD-5C4A-45D1-9F82-774CC977B192}" type="slidenum">
              <a:rPr lang="en-US" smtClean="0"/>
              <a:t>‹Nº›</a:t>
            </a:fld>
            <a:endParaRPr lang="en-US"/>
          </a:p>
        </p:txBody>
      </p:sp>
    </p:spTree>
    <p:extLst>
      <p:ext uri="{BB962C8B-B14F-4D97-AF65-F5344CB8AC3E}">
        <p14:creationId xmlns:p14="http://schemas.microsoft.com/office/powerpoint/2010/main" val="623516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www.professoren.tum.de/en/althoff-matthia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www.professoren.tum.de/en/althoff-matthias"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3</a:t>
            </a:fld>
            <a:endParaRPr lang="en-US"/>
          </a:p>
        </p:txBody>
      </p:sp>
    </p:spTree>
    <p:extLst>
      <p:ext uri="{BB962C8B-B14F-4D97-AF65-F5344CB8AC3E}">
        <p14:creationId xmlns:p14="http://schemas.microsoft.com/office/powerpoint/2010/main" val="14608304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12</a:t>
            </a:fld>
            <a:endParaRPr lang="en-US"/>
          </a:p>
        </p:txBody>
      </p:sp>
    </p:spTree>
    <p:extLst>
      <p:ext uri="{BB962C8B-B14F-4D97-AF65-F5344CB8AC3E}">
        <p14:creationId xmlns:p14="http://schemas.microsoft.com/office/powerpoint/2010/main" val="41755521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23802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23449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697136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5516853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18</a:t>
            </a:fld>
            <a:endParaRPr lang="en-US"/>
          </a:p>
        </p:txBody>
      </p:sp>
    </p:spTree>
    <p:extLst>
      <p:ext uri="{BB962C8B-B14F-4D97-AF65-F5344CB8AC3E}">
        <p14:creationId xmlns:p14="http://schemas.microsoft.com/office/powerpoint/2010/main" val="39342710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19</a:t>
            </a:fld>
            <a:endParaRPr lang="en-US"/>
          </a:p>
        </p:txBody>
      </p:sp>
    </p:spTree>
    <p:extLst>
      <p:ext uri="{BB962C8B-B14F-4D97-AF65-F5344CB8AC3E}">
        <p14:creationId xmlns:p14="http://schemas.microsoft.com/office/powerpoint/2010/main" val="34562970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s-419" b="0" i="0" dirty="0">
                <a:solidFill>
                  <a:srgbClr val="333333"/>
                </a:solidFill>
                <a:effectLst/>
                <a:latin typeface="Arial" panose="020B0604020202020204" pitchFamily="34" charset="0"/>
              </a:rPr>
              <a:t>Un automóvil se acerca a una intersección. Otro vehículo sale disparado del cruce de calles, pero aún no está claro si girará a la derecha o a la izquierda. Al mismo tiempo, un peatón ingresa al carril directamente en frente del automóvil, y hay un ciclista al otro lado de la calle. Las personas con experiencia en tráfico rodado evaluarán en general correctamente los movimientos de otros participantes del tráfico.</a:t>
            </a:r>
          </a:p>
          <a:p>
            <a:pPr algn="l" fontAlgn="base"/>
            <a:r>
              <a:rPr lang="es-419" b="0" i="0" dirty="0">
                <a:solidFill>
                  <a:srgbClr val="333333"/>
                </a:solidFill>
                <a:effectLst/>
                <a:latin typeface="Arial" panose="020B0604020202020204" pitchFamily="34" charset="0"/>
              </a:rPr>
              <a:t>“Este tipo de situaciones presentan un enorme desafío para los vehículos autónomos controlados por programas informáticos”, explica </a:t>
            </a:r>
            <a:r>
              <a:rPr lang="es-419" b="0" i="0" u="none" strike="noStrike" dirty="0">
                <a:solidFill>
                  <a:srgbClr val="333333"/>
                </a:solidFill>
                <a:effectLst/>
                <a:latin typeface="inherit"/>
                <a:hlinkClick r:id="rId3"/>
              </a:rPr>
              <a:t>Matthias </a:t>
            </a:r>
            <a:r>
              <a:rPr lang="es-419" b="0" i="0" u="none" strike="noStrike" dirty="0" err="1">
                <a:solidFill>
                  <a:srgbClr val="333333"/>
                </a:solidFill>
                <a:effectLst/>
                <a:latin typeface="inherit"/>
                <a:hlinkClick r:id="rId3"/>
              </a:rPr>
              <a:t>Althoff</a:t>
            </a:r>
            <a:r>
              <a:rPr lang="es-419" b="0" i="0" dirty="0">
                <a:solidFill>
                  <a:srgbClr val="333333"/>
                </a:solidFill>
                <a:effectLst/>
                <a:latin typeface="Arial" panose="020B0604020202020204" pitchFamily="34" charset="0"/>
              </a:rPr>
              <a:t> , profesor de sistemas </a:t>
            </a:r>
            <a:r>
              <a:rPr lang="es-419" b="0" i="0" dirty="0" err="1">
                <a:solidFill>
                  <a:srgbClr val="333333"/>
                </a:solidFill>
                <a:effectLst/>
                <a:latin typeface="Arial" panose="020B0604020202020204" pitchFamily="34" charset="0"/>
              </a:rPr>
              <a:t>ciberfísicos</a:t>
            </a:r>
            <a:r>
              <a:rPr lang="es-419" b="0" i="0" dirty="0">
                <a:solidFill>
                  <a:srgbClr val="333333"/>
                </a:solidFill>
                <a:effectLst/>
                <a:latin typeface="Arial" panose="020B0604020202020204" pitchFamily="34" charset="0"/>
              </a:rPr>
              <a:t> en TUM. "Pero la conducción autónoma solo ganará la aceptación del público en general si puede asegurarse de que los vehículos no pongan en peligro a otros usuarios de la carretera, sin importar cuán confusa sea la situación del tráfico".</a:t>
            </a:r>
          </a:p>
          <a:p>
            <a:pPr algn="l" fontAlgn="base"/>
            <a:endParaRPr lang="es-419" b="0" i="0" dirty="0">
              <a:solidFill>
                <a:srgbClr val="333333"/>
              </a:solidFill>
              <a:effectLst/>
              <a:latin typeface="Arial" panose="020B0604020202020204" pitchFamily="34" charset="0"/>
            </a:endParaRPr>
          </a:p>
          <a:p>
            <a:pPr algn="l" fontAlgn="base"/>
            <a:endParaRPr lang="es-419" b="0" i="0" dirty="0">
              <a:solidFill>
                <a:srgbClr val="333333"/>
              </a:solidFill>
              <a:effectLst/>
              <a:latin typeface="Arial" panose="020B0604020202020204" pitchFamily="34" charset="0"/>
            </a:endParaRPr>
          </a:p>
          <a:p>
            <a:pPr algn="l" fontAlgn="base"/>
            <a:r>
              <a:rPr lang="es-419" b="0" i="0" dirty="0">
                <a:solidFill>
                  <a:srgbClr val="333333"/>
                </a:solidFill>
                <a:effectLst/>
                <a:latin typeface="Arial" panose="020B0604020202020204" pitchFamily="34" charset="0"/>
              </a:rPr>
              <a:t>Decisión en accidentes </a:t>
            </a:r>
          </a:p>
          <a:p>
            <a:pPr algn="l" fontAlgn="base"/>
            <a:r>
              <a:rPr lang="es-419" b="0" i="0" dirty="0">
                <a:solidFill>
                  <a:srgbClr val="333333"/>
                </a:solidFill>
                <a:effectLst/>
                <a:latin typeface="Arial" panose="020B0604020202020204" pitchFamily="34" charset="0"/>
              </a:rPr>
              <a:t>La decisión no la toma un ser humano con un marco moral y la capacidad de elegir. En cambio, estamos viendo cómo se puede programar un sistema para lidiar con escenarios futuros. Imagínese esta situación: un automóvil se encuentra en un camino estrecho con un acantilado a la derecha y una fuerte caída a la izquierda. De repente, un niño aparece más adelante y el automóvil no puede frenar a tiempo. ¿Debería el coche chocar contra el niño o salir de la carretera y caer en el abismo? Los programadores no pueden tomar la decisión de sacrificar al controlador. La única opción es frenar con la mayor eficacia posible.</a:t>
            </a:r>
          </a:p>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20</a:t>
            </a:fld>
            <a:endParaRPr lang="en-US"/>
          </a:p>
        </p:txBody>
      </p:sp>
    </p:spTree>
    <p:extLst>
      <p:ext uri="{BB962C8B-B14F-4D97-AF65-F5344CB8AC3E}">
        <p14:creationId xmlns:p14="http://schemas.microsoft.com/office/powerpoint/2010/main" val="10664722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21</a:t>
            </a:fld>
            <a:endParaRPr lang="en-US"/>
          </a:p>
        </p:txBody>
      </p:sp>
    </p:spTree>
    <p:extLst>
      <p:ext uri="{BB962C8B-B14F-4D97-AF65-F5344CB8AC3E}">
        <p14:creationId xmlns:p14="http://schemas.microsoft.com/office/powerpoint/2010/main" val="3601392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4</a:t>
            </a:fld>
            <a:endParaRPr lang="en-US"/>
          </a:p>
        </p:txBody>
      </p:sp>
    </p:spTree>
    <p:extLst>
      <p:ext uri="{BB962C8B-B14F-4D97-AF65-F5344CB8AC3E}">
        <p14:creationId xmlns:p14="http://schemas.microsoft.com/office/powerpoint/2010/main" val="191992025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s-419" b="0" i="0" dirty="0">
                <a:solidFill>
                  <a:srgbClr val="333333"/>
                </a:solidFill>
                <a:effectLst/>
                <a:latin typeface="Arial" panose="020B0604020202020204" pitchFamily="34" charset="0"/>
              </a:rPr>
              <a:t>Un automóvil se acerca a una intersección. Otro vehículo sale disparado del cruce de calles, pero aún no está claro si girará a la derecha o a la izquierda. Al mismo tiempo, un peatón ingresa al carril directamente en frente del automóvil, y hay un ciclista al otro lado de la calle. Las personas con experiencia en tráfico rodado evaluarán en general correctamente los movimientos de otros participantes del tráfico.</a:t>
            </a:r>
          </a:p>
          <a:p>
            <a:pPr algn="l" fontAlgn="base"/>
            <a:r>
              <a:rPr lang="es-419" b="0" i="0" dirty="0">
                <a:solidFill>
                  <a:srgbClr val="333333"/>
                </a:solidFill>
                <a:effectLst/>
                <a:latin typeface="Arial" panose="020B0604020202020204" pitchFamily="34" charset="0"/>
              </a:rPr>
              <a:t>“Este tipo de situaciones presentan un enorme desafío para los vehículos autónomos controlados por programas informáticos”, explica </a:t>
            </a:r>
            <a:r>
              <a:rPr lang="es-419" b="0" i="0" u="none" strike="noStrike" dirty="0">
                <a:solidFill>
                  <a:srgbClr val="333333"/>
                </a:solidFill>
                <a:effectLst/>
                <a:latin typeface="inherit"/>
                <a:hlinkClick r:id="rId3"/>
              </a:rPr>
              <a:t>Matthias </a:t>
            </a:r>
            <a:r>
              <a:rPr lang="es-419" b="0" i="0" u="none" strike="noStrike" dirty="0" err="1">
                <a:solidFill>
                  <a:srgbClr val="333333"/>
                </a:solidFill>
                <a:effectLst/>
                <a:latin typeface="inherit"/>
                <a:hlinkClick r:id="rId3"/>
              </a:rPr>
              <a:t>Althoff</a:t>
            </a:r>
            <a:r>
              <a:rPr lang="es-419" b="0" i="0" dirty="0">
                <a:solidFill>
                  <a:srgbClr val="333333"/>
                </a:solidFill>
                <a:effectLst/>
                <a:latin typeface="Arial" panose="020B0604020202020204" pitchFamily="34" charset="0"/>
              </a:rPr>
              <a:t> , profesor de sistemas </a:t>
            </a:r>
            <a:r>
              <a:rPr lang="es-419" b="0" i="0" dirty="0" err="1">
                <a:solidFill>
                  <a:srgbClr val="333333"/>
                </a:solidFill>
                <a:effectLst/>
                <a:latin typeface="Arial" panose="020B0604020202020204" pitchFamily="34" charset="0"/>
              </a:rPr>
              <a:t>ciberfísicos</a:t>
            </a:r>
            <a:r>
              <a:rPr lang="es-419" b="0" i="0" dirty="0">
                <a:solidFill>
                  <a:srgbClr val="333333"/>
                </a:solidFill>
                <a:effectLst/>
                <a:latin typeface="Arial" panose="020B0604020202020204" pitchFamily="34" charset="0"/>
              </a:rPr>
              <a:t> en TUM. "Pero la conducción autónoma solo ganará la aceptación del público en general si puede asegurarse de que los vehículos no pongan en peligro a otros usuarios de la carretera, sin importar cuán confusa sea la situación del tráfico".</a:t>
            </a:r>
          </a:p>
          <a:p>
            <a:pPr algn="l" fontAlgn="base"/>
            <a:endParaRPr lang="es-419" b="0" i="0" dirty="0">
              <a:solidFill>
                <a:srgbClr val="333333"/>
              </a:solidFill>
              <a:effectLst/>
              <a:latin typeface="Arial" panose="020B0604020202020204" pitchFamily="34" charset="0"/>
            </a:endParaRPr>
          </a:p>
          <a:p>
            <a:pPr algn="l" fontAlgn="base"/>
            <a:endParaRPr lang="es-419" b="0" i="0" dirty="0">
              <a:solidFill>
                <a:srgbClr val="333333"/>
              </a:solidFill>
              <a:effectLst/>
              <a:latin typeface="Arial" panose="020B0604020202020204" pitchFamily="34" charset="0"/>
            </a:endParaRPr>
          </a:p>
          <a:p>
            <a:pPr algn="l" fontAlgn="base"/>
            <a:r>
              <a:rPr lang="es-419" b="0" i="0" dirty="0">
                <a:solidFill>
                  <a:srgbClr val="333333"/>
                </a:solidFill>
                <a:effectLst/>
                <a:latin typeface="Arial" panose="020B0604020202020204" pitchFamily="34" charset="0"/>
              </a:rPr>
              <a:t>Decisión en accidentes </a:t>
            </a:r>
          </a:p>
          <a:p>
            <a:pPr algn="l" fontAlgn="base"/>
            <a:r>
              <a:rPr lang="es-419" b="0" i="0" dirty="0">
                <a:solidFill>
                  <a:srgbClr val="333333"/>
                </a:solidFill>
                <a:effectLst/>
                <a:latin typeface="Arial" panose="020B0604020202020204" pitchFamily="34" charset="0"/>
              </a:rPr>
              <a:t>La decisión no la toma un ser humano con un marco moral y la capacidad de elegir. En cambio, estamos viendo cómo se puede programar un sistema para lidiar con escenarios futuros. Imagínese esta situación: un automóvil se encuentra en un camino estrecho con un acantilado a la derecha y una fuerte caída a la izquierda. De repente, un niño aparece más adelante y el automóvil no puede frenar a tiempo. ¿Debería el coche chocar contra el niño o salir de la carretera y caer en el abismo? Los programadores no pueden tomar la decisión de sacrificar al controlador. La única opción es frenar con la mayor eficacia posible.</a:t>
            </a:r>
          </a:p>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22</a:t>
            </a:fld>
            <a:endParaRPr lang="en-US"/>
          </a:p>
        </p:txBody>
      </p:sp>
    </p:spTree>
    <p:extLst>
      <p:ext uri="{BB962C8B-B14F-4D97-AF65-F5344CB8AC3E}">
        <p14:creationId xmlns:p14="http://schemas.microsoft.com/office/powerpoint/2010/main" val="21690824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23</a:t>
            </a:fld>
            <a:endParaRPr lang="en-US"/>
          </a:p>
        </p:txBody>
      </p:sp>
    </p:spTree>
    <p:extLst>
      <p:ext uri="{BB962C8B-B14F-4D97-AF65-F5344CB8AC3E}">
        <p14:creationId xmlns:p14="http://schemas.microsoft.com/office/powerpoint/2010/main" val="122843264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419" dirty="0"/>
              <a:t>En este documento, proporcionamos un estudio completo de las comunicaciones vehiculares desde la perspectiva de la capa de red, incluidas las comunicaciones en MDVNET y ADVNET. Se han analizado las ventajas y desventajas de las diferentes tecnologías de comunicación para estos dos tipos de redes vehiculares. Debido a la alta movilidad y el complicado entorno de comunicación, los desafíos que enfrentan las redes vehiculares son diferentes cuando se admiten diferentes aplicaciones. Se han discutido trabajos de investigación recientes que abordan estos desafíos, incluidos protocolos de enrutamiento para el intercambio de diferentes mensajes, estrategias de transferencia eficientes para beneficiar a los usuarios o redes y estructuras de comunicación adecuadas de acuerdo con las estrategias de gestión del tráfico aplicadas. Además, hemos identificado varios problemas principales poco explorados en MDVNET, ADVNET y HDVNET, y sugerimos algunas soluciones potenciales.</a:t>
            </a:r>
          </a:p>
          <a:p>
            <a:endParaRPr lang="es-419" dirty="0"/>
          </a:p>
          <a:p>
            <a:endParaRPr lang="es-419" dirty="0"/>
          </a:p>
          <a:p>
            <a:endParaRPr lang="es-419" dirty="0"/>
          </a:p>
          <a:p>
            <a:r>
              <a:rPr lang="es-419" dirty="0"/>
              <a:t>En este documento, se consideró un esquema de prevención de colisiones basado en V2X en el escenario de adelantamiento. En este esquema, los vehículos estimaron la distancia entre ellos a través de comunicaciones V2X, y se tomaron en cuenta los casos de detección tanto independiente como cooperativa. Los valores teóricos de la probabilidad de evitar una colisión en el esquema propuesto se obtuvieron en consecuencia, lo que coincidió con los resultados de la simulación. Se demostró que, mediante los resultados del análisis y la simulación, el esquema propuesto puede evitar la colisión de manera eficiente. Además, la precisión de la detección del vehículo con la mayor probabilidad de colisión y la probabilidad de evitar colisiones se pueden mejorar cuando se considera la cooperación entre vehículos.</a:t>
            </a:r>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24</a:t>
            </a:fld>
            <a:endParaRPr lang="en-US"/>
          </a:p>
        </p:txBody>
      </p:sp>
    </p:spTree>
    <p:extLst>
      <p:ext uri="{BB962C8B-B14F-4D97-AF65-F5344CB8AC3E}">
        <p14:creationId xmlns:p14="http://schemas.microsoft.com/office/powerpoint/2010/main" val="2033514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25</a:t>
            </a:fld>
            <a:endParaRPr lang="en-US"/>
          </a:p>
        </p:txBody>
      </p:sp>
    </p:spTree>
    <p:extLst>
      <p:ext uri="{BB962C8B-B14F-4D97-AF65-F5344CB8AC3E}">
        <p14:creationId xmlns:p14="http://schemas.microsoft.com/office/powerpoint/2010/main" val="31976552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5</a:t>
            </a:fld>
            <a:endParaRPr lang="en-US"/>
          </a:p>
        </p:txBody>
      </p:sp>
    </p:spTree>
    <p:extLst>
      <p:ext uri="{BB962C8B-B14F-4D97-AF65-F5344CB8AC3E}">
        <p14:creationId xmlns:p14="http://schemas.microsoft.com/office/powerpoint/2010/main" val="31824642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6</a:t>
            </a:fld>
            <a:endParaRPr lang="en-US"/>
          </a:p>
        </p:txBody>
      </p:sp>
    </p:spTree>
    <p:extLst>
      <p:ext uri="{BB962C8B-B14F-4D97-AF65-F5344CB8AC3E}">
        <p14:creationId xmlns:p14="http://schemas.microsoft.com/office/powerpoint/2010/main" val="25714323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7</a:t>
            </a:fld>
            <a:endParaRPr lang="en-US"/>
          </a:p>
        </p:txBody>
      </p:sp>
    </p:spTree>
    <p:extLst>
      <p:ext uri="{BB962C8B-B14F-4D97-AF65-F5344CB8AC3E}">
        <p14:creationId xmlns:p14="http://schemas.microsoft.com/office/powerpoint/2010/main" val="905237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8</a:t>
            </a:fld>
            <a:endParaRPr lang="en-US"/>
          </a:p>
        </p:txBody>
      </p:sp>
    </p:spTree>
    <p:extLst>
      <p:ext uri="{BB962C8B-B14F-4D97-AF65-F5344CB8AC3E}">
        <p14:creationId xmlns:p14="http://schemas.microsoft.com/office/powerpoint/2010/main" val="34562970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9</a:t>
            </a:fld>
            <a:endParaRPr lang="en-US"/>
          </a:p>
        </p:txBody>
      </p:sp>
    </p:spTree>
    <p:extLst>
      <p:ext uri="{BB962C8B-B14F-4D97-AF65-F5344CB8AC3E}">
        <p14:creationId xmlns:p14="http://schemas.microsoft.com/office/powerpoint/2010/main" val="1066472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10</a:t>
            </a:fld>
            <a:endParaRPr lang="en-US"/>
          </a:p>
        </p:txBody>
      </p:sp>
    </p:spTree>
    <p:extLst>
      <p:ext uri="{BB962C8B-B14F-4D97-AF65-F5344CB8AC3E}">
        <p14:creationId xmlns:p14="http://schemas.microsoft.com/office/powerpoint/2010/main" val="2046510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087EEDD-5C4A-45D1-9F82-774CC977B192}" type="slidenum">
              <a:rPr lang="en-US" smtClean="0"/>
              <a:t>11</a:t>
            </a:fld>
            <a:endParaRPr lang="en-US"/>
          </a:p>
        </p:txBody>
      </p:sp>
    </p:spTree>
    <p:extLst>
      <p:ext uri="{BB962C8B-B14F-4D97-AF65-F5344CB8AC3E}">
        <p14:creationId xmlns:p14="http://schemas.microsoft.com/office/powerpoint/2010/main" val="35674643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C"/>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C"/>
          </a:p>
        </p:txBody>
      </p:sp>
      <p:sp>
        <p:nvSpPr>
          <p:cNvPr id="4" name="Marcador de fecha 3"/>
          <p:cNvSpPr>
            <a:spLocks noGrp="1"/>
          </p:cNvSpPr>
          <p:nvPr>
            <p:ph type="dt" sz="half" idx="10"/>
          </p:nvPr>
        </p:nvSpPr>
        <p:spPr/>
        <p:txBody>
          <a:bodyPr/>
          <a:lstStyle/>
          <a:p>
            <a:fld id="{3D5B0674-A3E3-403D-B8E0-FB3684F298D2}" type="datetime1">
              <a:rPr lang="es-EC" smtClean="0"/>
              <a:t>18/11/2020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4520EF85-DF53-4D04-9FB7-92751963B590}" type="slidenum">
              <a:rPr lang="es-EC" smtClean="0"/>
              <a:t>‹Nº›</a:t>
            </a:fld>
            <a:endParaRPr lang="es-EC"/>
          </a:p>
        </p:txBody>
      </p:sp>
    </p:spTree>
    <p:extLst>
      <p:ext uri="{BB962C8B-B14F-4D97-AF65-F5344CB8AC3E}">
        <p14:creationId xmlns:p14="http://schemas.microsoft.com/office/powerpoint/2010/main" val="873685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texto vertical 2"/>
          <p:cNvSpPr>
            <a:spLocks noGrp="1"/>
          </p:cNvSpPr>
          <p:nvPr>
            <p:ph type="body" orient="vert" idx="1"/>
          </p:nvPr>
        </p:nvSpPr>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5968B7BC-EB12-4569-BAC7-68EDD4977ADC}" type="datetime1">
              <a:rPr lang="es-EC" smtClean="0"/>
              <a:t>18/11/2020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4520EF85-DF53-4D04-9FB7-92751963B590}" type="slidenum">
              <a:rPr lang="es-EC" smtClean="0"/>
              <a:t>‹Nº›</a:t>
            </a:fld>
            <a:endParaRPr lang="es-EC"/>
          </a:p>
        </p:txBody>
      </p:sp>
    </p:spTree>
    <p:extLst>
      <p:ext uri="{BB962C8B-B14F-4D97-AF65-F5344CB8AC3E}">
        <p14:creationId xmlns:p14="http://schemas.microsoft.com/office/powerpoint/2010/main" val="2374425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C"/>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E7E4F649-1BD4-4E75-9F01-97A56BC5EC29}" type="datetime1">
              <a:rPr lang="es-EC" smtClean="0"/>
              <a:t>18/11/2020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4520EF85-DF53-4D04-9FB7-92751963B590}" type="slidenum">
              <a:rPr lang="es-EC" smtClean="0"/>
              <a:t>‹Nº›</a:t>
            </a:fld>
            <a:endParaRPr lang="es-EC"/>
          </a:p>
        </p:txBody>
      </p:sp>
    </p:spTree>
    <p:extLst>
      <p:ext uri="{BB962C8B-B14F-4D97-AF65-F5344CB8AC3E}">
        <p14:creationId xmlns:p14="http://schemas.microsoft.com/office/powerpoint/2010/main" val="34815581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contenido 2"/>
          <p:cNvSpPr>
            <a:spLocks noGrp="1"/>
          </p:cNvSpPr>
          <p:nvPr>
            <p:ph idx="1"/>
          </p:nvPr>
        </p:nvSpPr>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10"/>
          </p:nvPr>
        </p:nvSpPr>
        <p:spPr/>
        <p:txBody>
          <a:bodyPr/>
          <a:lstStyle/>
          <a:p>
            <a:fld id="{3C9B6CA2-6AD9-4521-94D2-38B9CF980DD0}" type="datetime1">
              <a:rPr lang="es-EC" smtClean="0"/>
              <a:t>18/11/2020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4520EF85-DF53-4D04-9FB7-92751963B590}" type="slidenum">
              <a:rPr lang="es-EC" smtClean="0"/>
              <a:t>‹Nº›</a:t>
            </a:fld>
            <a:endParaRPr lang="es-EC"/>
          </a:p>
        </p:txBody>
      </p:sp>
    </p:spTree>
    <p:extLst>
      <p:ext uri="{BB962C8B-B14F-4D97-AF65-F5344CB8AC3E}">
        <p14:creationId xmlns:p14="http://schemas.microsoft.com/office/powerpoint/2010/main" val="9442935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C"/>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el estilo de texto del patrón</a:t>
            </a:r>
          </a:p>
        </p:txBody>
      </p:sp>
      <p:sp>
        <p:nvSpPr>
          <p:cNvPr id="4" name="Marcador de fecha 3"/>
          <p:cNvSpPr>
            <a:spLocks noGrp="1"/>
          </p:cNvSpPr>
          <p:nvPr>
            <p:ph type="dt" sz="half" idx="10"/>
          </p:nvPr>
        </p:nvSpPr>
        <p:spPr/>
        <p:txBody>
          <a:bodyPr/>
          <a:lstStyle/>
          <a:p>
            <a:fld id="{5B9D85DF-DB31-435D-98A6-C312F841018E}" type="datetime1">
              <a:rPr lang="es-EC" smtClean="0"/>
              <a:t>18/11/2020</a:t>
            </a:fld>
            <a:endParaRPr lang="es-EC"/>
          </a:p>
        </p:txBody>
      </p:sp>
      <p:sp>
        <p:nvSpPr>
          <p:cNvPr id="5" name="Marcador de pie de página 4"/>
          <p:cNvSpPr>
            <a:spLocks noGrp="1"/>
          </p:cNvSpPr>
          <p:nvPr>
            <p:ph type="ftr" sz="quarter" idx="11"/>
          </p:nvPr>
        </p:nvSpPr>
        <p:spPr/>
        <p:txBody>
          <a:bodyPr/>
          <a:lstStyle/>
          <a:p>
            <a:endParaRPr lang="es-EC"/>
          </a:p>
        </p:txBody>
      </p:sp>
      <p:sp>
        <p:nvSpPr>
          <p:cNvPr id="6" name="Marcador de número de diapositiva 5"/>
          <p:cNvSpPr>
            <a:spLocks noGrp="1"/>
          </p:cNvSpPr>
          <p:nvPr>
            <p:ph type="sldNum" sz="quarter" idx="12"/>
          </p:nvPr>
        </p:nvSpPr>
        <p:spPr/>
        <p:txBody>
          <a:bodyPr/>
          <a:lstStyle/>
          <a:p>
            <a:fld id="{4520EF85-DF53-4D04-9FB7-92751963B590}" type="slidenum">
              <a:rPr lang="es-EC" smtClean="0"/>
              <a:t>‹Nº›</a:t>
            </a:fld>
            <a:endParaRPr lang="es-EC"/>
          </a:p>
        </p:txBody>
      </p:sp>
    </p:spTree>
    <p:extLst>
      <p:ext uri="{BB962C8B-B14F-4D97-AF65-F5344CB8AC3E}">
        <p14:creationId xmlns:p14="http://schemas.microsoft.com/office/powerpoint/2010/main" val="10313896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contenido 2"/>
          <p:cNvSpPr>
            <a:spLocks noGrp="1"/>
          </p:cNvSpPr>
          <p:nvPr>
            <p:ph sz="half" idx="1"/>
          </p:nvPr>
        </p:nvSpPr>
        <p:spPr>
          <a:xfrm>
            <a:off x="838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contenido 3"/>
          <p:cNvSpPr>
            <a:spLocks noGrp="1"/>
          </p:cNvSpPr>
          <p:nvPr>
            <p:ph sz="half" idx="2"/>
          </p:nvPr>
        </p:nvSpPr>
        <p:spPr>
          <a:xfrm>
            <a:off x="6172200" y="1825625"/>
            <a:ext cx="5181600" cy="435133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fecha 4"/>
          <p:cNvSpPr>
            <a:spLocks noGrp="1"/>
          </p:cNvSpPr>
          <p:nvPr>
            <p:ph type="dt" sz="half" idx="10"/>
          </p:nvPr>
        </p:nvSpPr>
        <p:spPr/>
        <p:txBody>
          <a:bodyPr/>
          <a:lstStyle/>
          <a:p>
            <a:fld id="{0DA6A581-202C-45F5-9C94-05E44AD18E0B}" type="datetime1">
              <a:rPr lang="es-EC" smtClean="0"/>
              <a:t>18/11/2020</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4520EF85-DF53-4D04-9FB7-92751963B590}" type="slidenum">
              <a:rPr lang="es-EC" smtClean="0"/>
              <a:t>‹Nº›</a:t>
            </a:fld>
            <a:endParaRPr lang="es-EC"/>
          </a:p>
        </p:txBody>
      </p:sp>
    </p:spTree>
    <p:extLst>
      <p:ext uri="{BB962C8B-B14F-4D97-AF65-F5344CB8AC3E}">
        <p14:creationId xmlns:p14="http://schemas.microsoft.com/office/powerpoint/2010/main" val="4303242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a:t>Haga clic para modificar el estilo de título del patrón</a:t>
            </a:r>
            <a:endParaRPr lang="es-EC"/>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7" name="Marcador de fecha 6"/>
          <p:cNvSpPr>
            <a:spLocks noGrp="1"/>
          </p:cNvSpPr>
          <p:nvPr>
            <p:ph type="dt" sz="half" idx="10"/>
          </p:nvPr>
        </p:nvSpPr>
        <p:spPr/>
        <p:txBody>
          <a:bodyPr/>
          <a:lstStyle/>
          <a:p>
            <a:fld id="{42A2BAC2-852B-48CB-8B65-EF45FEDC06DB}" type="datetime1">
              <a:rPr lang="es-EC" smtClean="0"/>
              <a:t>18/11/2020</a:t>
            </a:fld>
            <a:endParaRPr lang="es-EC"/>
          </a:p>
        </p:txBody>
      </p:sp>
      <p:sp>
        <p:nvSpPr>
          <p:cNvPr id="8" name="Marcador de pie de página 7"/>
          <p:cNvSpPr>
            <a:spLocks noGrp="1"/>
          </p:cNvSpPr>
          <p:nvPr>
            <p:ph type="ftr" sz="quarter" idx="11"/>
          </p:nvPr>
        </p:nvSpPr>
        <p:spPr/>
        <p:txBody>
          <a:bodyPr/>
          <a:lstStyle/>
          <a:p>
            <a:endParaRPr lang="es-EC"/>
          </a:p>
        </p:txBody>
      </p:sp>
      <p:sp>
        <p:nvSpPr>
          <p:cNvPr id="9" name="Marcador de número de diapositiva 8"/>
          <p:cNvSpPr>
            <a:spLocks noGrp="1"/>
          </p:cNvSpPr>
          <p:nvPr>
            <p:ph type="sldNum" sz="quarter" idx="12"/>
          </p:nvPr>
        </p:nvSpPr>
        <p:spPr/>
        <p:txBody>
          <a:bodyPr/>
          <a:lstStyle/>
          <a:p>
            <a:fld id="{4520EF85-DF53-4D04-9FB7-92751963B590}" type="slidenum">
              <a:rPr lang="es-EC" smtClean="0"/>
              <a:t>‹Nº›</a:t>
            </a:fld>
            <a:endParaRPr lang="es-EC"/>
          </a:p>
        </p:txBody>
      </p:sp>
    </p:spTree>
    <p:extLst>
      <p:ext uri="{BB962C8B-B14F-4D97-AF65-F5344CB8AC3E}">
        <p14:creationId xmlns:p14="http://schemas.microsoft.com/office/powerpoint/2010/main" val="5511506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a:t>Haga clic para modificar el estilo de título del patrón</a:t>
            </a:r>
            <a:endParaRPr lang="es-EC"/>
          </a:p>
        </p:txBody>
      </p:sp>
      <p:sp>
        <p:nvSpPr>
          <p:cNvPr id="3" name="Marcador de fecha 2"/>
          <p:cNvSpPr>
            <a:spLocks noGrp="1"/>
          </p:cNvSpPr>
          <p:nvPr>
            <p:ph type="dt" sz="half" idx="10"/>
          </p:nvPr>
        </p:nvSpPr>
        <p:spPr/>
        <p:txBody>
          <a:bodyPr/>
          <a:lstStyle/>
          <a:p>
            <a:fld id="{A28DF539-4273-43CA-A8A5-9B52F6BF733B}" type="datetime1">
              <a:rPr lang="es-EC" smtClean="0"/>
              <a:t>18/11/2020</a:t>
            </a:fld>
            <a:endParaRPr lang="es-EC"/>
          </a:p>
        </p:txBody>
      </p:sp>
      <p:sp>
        <p:nvSpPr>
          <p:cNvPr id="4" name="Marcador de pie de página 3"/>
          <p:cNvSpPr>
            <a:spLocks noGrp="1"/>
          </p:cNvSpPr>
          <p:nvPr>
            <p:ph type="ftr" sz="quarter" idx="11"/>
          </p:nvPr>
        </p:nvSpPr>
        <p:spPr/>
        <p:txBody>
          <a:bodyPr/>
          <a:lstStyle/>
          <a:p>
            <a:endParaRPr lang="es-EC"/>
          </a:p>
        </p:txBody>
      </p:sp>
      <p:sp>
        <p:nvSpPr>
          <p:cNvPr id="5" name="Marcador de número de diapositiva 4"/>
          <p:cNvSpPr>
            <a:spLocks noGrp="1"/>
          </p:cNvSpPr>
          <p:nvPr>
            <p:ph type="sldNum" sz="quarter" idx="12"/>
          </p:nvPr>
        </p:nvSpPr>
        <p:spPr/>
        <p:txBody>
          <a:bodyPr/>
          <a:lstStyle/>
          <a:p>
            <a:fld id="{4520EF85-DF53-4D04-9FB7-92751963B590}" type="slidenum">
              <a:rPr lang="es-EC" smtClean="0"/>
              <a:t>‹Nº›</a:t>
            </a:fld>
            <a:endParaRPr lang="es-EC"/>
          </a:p>
        </p:txBody>
      </p:sp>
    </p:spTree>
    <p:extLst>
      <p:ext uri="{BB962C8B-B14F-4D97-AF65-F5344CB8AC3E}">
        <p14:creationId xmlns:p14="http://schemas.microsoft.com/office/powerpoint/2010/main" val="321200186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455AE310-44AB-4B3E-8299-980E63BC0DC2}" type="datetime1">
              <a:rPr lang="es-EC" smtClean="0"/>
              <a:t>18/11/2020</a:t>
            </a:fld>
            <a:endParaRPr lang="es-EC"/>
          </a:p>
        </p:txBody>
      </p:sp>
      <p:sp>
        <p:nvSpPr>
          <p:cNvPr id="3" name="Marcador de pie de página 2"/>
          <p:cNvSpPr>
            <a:spLocks noGrp="1"/>
          </p:cNvSpPr>
          <p:nvPr>
            <p:ph type="ftr" sz="quarter" idx="11"/>
          </p:nvPr>
        </p:nvSpPr>
        <p:spPr/>
        <p:txBody>
          <a:bodyPr/>
          <a:lstStyle/>
          <a:p>
            <a:endParaRPr lang="es-EC"/>
          </a:p>
        </p:txBody>
      </p:sp>
      <p:sp>
        <p:nvSpPr>
          <p:cNvPr id="4" name="Marcador de número de diapositiva 3"/>
          <p:cNvSpPr>
            <a:spLocks noGrp="1"/>
          </p:cNvSpPr>
          <p:nvPr>
            <p:ph type="sldNum" sz="quarter" idx="12"/>
          </p:nvPr>
        </p:nvSpPr>
        <p:spPr/>
        <p:txBody>
          <a:bodyPr/>
          <a:lstStyle/>
          <a:p>
            <a:fld id="{4520EF85-DF53-4D04-9FB7-92751963B590}" type="slidenum">
              <a:rPr lang="es-EC" smtClean="0"/>
              <a:t>‹Nº›</a:t>
            </a:fld>
            <a:endParaRPr lang="es-EC"/>
          </a:p>
        </p:txBody>
      </p:sp>
    </p:spTree>
    <p:extLst>
      <p:ext uri="{BB962C8B-B14F-4D97-AF65-F5344CB8AC3E}">
        <p14:creationId xmlns:p14="http://schemas.microsoft.com/office/powerpoint/2010/main" val="105674613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258DFE8A-49DE-49BE-BD23-76A066BD5D5A}" type="datetime1">
              <a:rPr lang="es-EC" smtClean="0"/>
              <a:t>18/11/2020</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4520EF85-DF53-4D04-9FB7-92751963B590}" type="slidenum">
              <a:rPr lang="es-EC" smtClean="0"/>
              <a:t>‹Nº›</a:t>
            </a:fld>
            <a:endParaRPr lang="es-EC"/>
          </a:p>
        </p:txBody>
      </p:sp>
    </p:spTree>
    <p:extLst>
      <p:ext uri="{BB962C8B-B14F-4D97-AF65-F5344CB8AC3E}">
        <p14:creationId xmlns:p14="http://schemas.microsoft.com/office/powerpoint/2010/main" val="181592042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C"/>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C"/>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el estilo de texto del patrón</a:t>
            </a:r>
          </a:p>
        </p:txBody>
      </p:sp>
      <p:sp>
        <p:nvSpPr>
          <p:cNvPr id="5" name="Marcador de fecha 4"/>
          <p:cNvSpPr>
            <a:spLocks noGrp="1"/>
          </p:cNvSpPr>
          <p:nvPr>
            <p:ph type="dt" sz="half" idx="10"/>
          </p:nvPr>
        </p:nvSpPr>
        <p:spPr/>
        <p:txBody>
          <a:bodyPr/>
          <a:lstStyle/>
          <a:p>
            <a:fld id="{4A296B67-BC87-4A53-B961-67FE50C42853}" type="datetime1">
              <a:rPr lang="es-EC" smtClean="0"/>
              <a:t>18/11/2020</a:t>
            </a:fld>
            <a:endParaRPr lang="es-EC"/>
          </a:p>
        </p:txBody>
      </p:sp>
      <p:sp>
        <p:nvSpPr>
          <p:cNvPr id="6" name="Marcador de pie de página 5"/>
          <p:cNvSpPr>
            <a:spLocks noGrp="1"/>
          </p:cNvSpPr>
          <p:nvPr>
            <p:ph type="ftr" sz="quarter" idx="11"/>
          </p:nvPr>
        </p:nvSpPr>
        <p:spPr/>
        <p:txBody>
          <a:bodyPr/>
          <a:lstStyle/>
          <a:p>
            <a:endParaRPr lang="es-EC"/>
          </a:p>
        </p:txBody>
      </p:sp>
      <p:sp>
        <p:nvSpPr>
          <p:cNvPr id="7" name="Marcador de número de diapositiva 6"/>
          <p:cNvSpPr>
            <a:spLocks noGrp="1"/>
          </p:cNvSpPr>
          <p:nvPr>
            <p:ph type="sldNum" sz="quarter" idx="12"/>
          </p:nvPr>
        </p:nvSpPr>
        <p:spPr/>
        <p:txBody>
          <a:bodyPr/>
          <a:lstStyle/>
          <a:p>
            <a:fld id="{4520EF85-DF53-4D04-9FB7-92751963B590}" type="slidenum">
              <a:rPr lang="es-EC" smtClean="0"/>
              <a:t>‹Nº›</a:t>
            </a:fld>
            <a:endParaRPr lang="es-EC"/>
          </a:p>
        </p:txBody>
      </p:sp>
    </p:spTree>
    <p:extLst>
      <p:ext uri="{BB962C8B-B14F-4D97-AF65-F5344CB8AC3E}">
        <p14:creationId xmlns:p14="http://schemas.microsoft.com/office/powerpoint/2010/main" val="105017766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C"/>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a:t>Haga clic para modificar el estilo de texto del patrón</a:t>
            </a:r>
          </a:p>
          <a:p>
            <a:pPr lvl="1"/>
            <a:r>
              <a:rPr lang="es-ES"/>
              <a:t>Segundo nivel</a:t>
            </a:r>
          </a:p>
          <a:p>
            <a:pPr lvl="2"/>
            <a:r>
              <a:rPr lang="es-ES"/>
              <a:t>Tercer nivel</a:t>
            </a:r>
          </a:p>
          <a:p>
            <a:pPr lvl="3"/>
            <a:r>
              <a:rPr lang="es-ES"/>
              <a:t>Cuarto nivel</a:t>
            </a:r>
          </a:p>
          <a:p>
            <a:pPr lvl="4"/>
            <a:r>
              <a:rPr lang="es-ES"/>
              <a:t>Quinto nivel</a:t>
            </a:r>
            <a:endParaRPr lang="es-EC"/>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B42D1B3-F400-4F37-9138-4A6DFEDB37F1}" type="datetime1">
              <a:rPr lang="es-EC" smtClean="0"/>
              <a:t>18/11/2020</a:t>
            </a:fld>
            <a:endParaRPr lang="es-EC"/>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C"/>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520EF85-DF53-4D04-9FB7-92751963B590}" type="slidenum">
              <a:rPr lang="es-EC" smtClean="0"/>
              <a:t>‹Nº›</a:t>
            </a:fld>
            <a:endParaRPr lang="es-EC"/>
          </a:p>
        </p:txBody>
      </p:sp>
    </p:spTree>
    <p:extLst>
      <p:ext uri="{BB962C8B-B14F-4D97-AF65-F5344CB8AC3E}">
        <p14:creationId xmlns:p14="http://schemas.microsoft.com/office/powerpoint/2010/main" val="37992408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EC"/>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50.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png"/><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1.jpg"/><Relationship Id="rId7" Type="http://schemas.openxmlformats.org/officeDocument/2006/relationships/image" Target="../media/image53.png"/><Relationship Id="rId12" Type="http://schemas.openxmlformats.org/officeDocument/2006/relationships/image" Target="../media/image58.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52.png"/><Relationship Id="rId11" Type="http://schemas.openxmlformats.org/officeDocument/2006/relationships/image" Target="../media/image57.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3.png"/><Relationship Id="rId9" Type="http://schemas.openxmlformats.org/officeDocument/2006/relationships/image" Target="../media/image55.png"/></Relationships>
</file>

<file path=ppt/slides/_rels/slide12.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1.jpg"/><Relationship Id="rId7" Type="http://schemas.openxmlformats.org/officeDocument/2006/relationships/image" Target="../media/image61.png"/><Relationship Id="rId12" Type="http://schemas.openxmlformats.org/officeDocument/2006/relationships/image" Target="../media/image66.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65.png"/><Relationship Id="rId5" Type="http://schemas.openxmlformats.org/officeDocument/2006/relationships/image" Target="../media/image59.png"/><Relationship Id="rId10" Type="http://schemas.openxmlformats.org/officeDocument/2006/relationships/image" Target="../media/image64.png"/><Relationship Id="rId4" Type="http://schemas.openxmlformats.org/officeDocument/2006/relationships/image" Target="../media/image3.png"/><Relationship Id="rId9" Type="http://schemas.openxmlformats.org/officeDocument/2006/relationships/image" Target="../media/image63.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69.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jpg"/><Relationship Id="rId7" Type="http://schemas.openxmlformats.org/officeDocument/2006/relationships/hyperlink" Target="https://www.ri.cmu.edu/cmu-method-makes-more-data-available-for-training-self-driving-cars/" TargetMode="External"/><Relationship Id="rId12" Type="http://schemas.openxmlformats.org/officeDocument/2006/relationships/image" Target="../media/image73.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70.png"/><Relationship Id="rId11" Type="http://schemas.openxmlformats.org/officeDocument/2006/relationships/hyperlink" Target="http://www.cs.cmu.edu/~road/About.html" TargetMode="External"/><Relationship Id="rId5" Type="http://schemas.openxmlformats.org/officeDocument/2006/relationships/hyperlink" Target="https://www.ri.cmu.edu/new-perception-metric-balances-reaction-time-accuracy/" TargetMode="External"/><Relationship Id="rId10" Type="http://schemas.openxmlformats.org/officeDocument/2006/relationships/image" Target="../media/image72.png"/><Relationship Id="rId4" Type="http://schemas.openxmlformats.org/officeDocument/2006/relationships/image" Target="../media/image3.png"/><Relationship Id="rId9" Type="http://schemas.openxmlformats.org/officeDocument/2006/relationships/hyperlink" Target="https://www.ri.cmu.edu/self-driving-cars-that-recognize-free-space-can-better-detect-objects/" TargetMode="External"/></Relationships>
</file>

<file path=ppt/slides/_rels/slide1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1.jpg"/><Relationship Id="rId7" Type="http://schemas.openxmlformats.org/officeDocument/2006/relationships/hyperlink" Target="https://labs.ri.cmu.edu/argo-ai-center/research#3D"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74.png"/><Relationship Id="rId5" Type="http://schemas.openxmlformats.org/officeDocument/2006/relationships/hyperlink" Target="https://www.ri.cmu.edu/carnegie-mellon-university-and-argo-ai-form-center-for-autonomous-vehicle-research-with-15-million-multiyear-grant/" TargetMode="Externa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1.jpg"/><Relationship Id="rId7" Type="http://schemas.openxmlformats.org/officeDocument/2006/relationships/image" Target="../media/image7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77.png"/><Relationship Id="rId11" Type="http://schemas.openxmlformats.org/officeDocument/2006/relationships/image" Target="../media/image56.png"/><Relationship Id="rId5" Type="http://schemas.openxmlformats.org/officeDocument/2006/relationships/image" Target="../media/image76.png"/><Relationship Id="rId10" Type="http://schemas.openxmlformats.org/officeDocument/2006/relationships/image" Target="../media/image55.png"/><Relationship Id="rId4" Type="http://schemas.openxmlformats.org/officeDocument/2006/relationships/image" Target="../media/image3.png"/><Relationship Id="rId9" Type="http://schemas.openxmlformats.org/officeDocument/2006/relationships/image" Target="../media/image54.png"/></Relationships>
</file>

<file path=ppt/slides/_rels/slide17.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1.jpg"/><Relationship Id="rId7" Type="http://schemas.openxmlformats.org/officeDocument/2006/relationships/image" Target="../media/image52.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13.png"/><Relationship Id="rId5" Type="http://schemas.openxmlformats.org/officeDocument/2006/relationships/image" Target="../media/image10.png"/><Relationship Id="rId10" Type="http://schemas.openxmlformats.org/officeDocument/2006/relationships/image" Target="../media/image81.emf"/><Relationship Id="rId4" Type="http://schemas.openxmlformats.org/officeDocument/2006/relationships/image" Target="../media/image3.png"/><Relationship Id="rId9" Type="http://schemas.openxmlformats.org/officeDocument/2006/relationships/image" Target="../media/image80.emf"/></Relationships>
</file>

<file path=ppt/slides/_rels/slide18.xml.rels><?xml version="1.0" encoding="UTF-8" standalone="yes"?>
<Relationships xmlns="http://schemas.openxmlformats.org/package/2006/relationships"><Relationship Id="rId8" Type="http://schemas.openxmlformats.org/officeDocument/2006/relationships/image" Target="../media/image85.png"/><Relationship Id="rId3" Type="http://schemas.openxmlformats.org/officeDocument/2006/relationships/image" Target="../media/image1.jpg"/><Relationship Id="rId7" Type="http://schemas.openxmlformats.org/officeDocument/2006/relationships/image" Target="../media/image84.png"/><Relationship Id="rId2" Type="http://schemas.openxmlformats.org/officeDocument/2006/relationships/notesSlide" Target="../notesSlides/notesSlide16.xml"/><Relationship Id="rId1" Type="http://schemas.openxmlformats.org/officeDocument/2006/relationships/slideLayout" Target="../slideLayouts/slideLayout1.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3.png"/><Relationship Id="rId9" Type="http://schemas.openxmlformats.org/officeDocument/2006/relationships/image" Target="../media/image86.png"/></Relationships>
</file>

<file path=ppt/slides/_rels/slide19.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1.jpg"/><Relationship Id="rId7" Type="http://schemas.openxmlformats.org/officeDocument/2006/relationships/image" Target="../media/image89.png"/><Relationship Id="rId2" Type="http://schemas.openxmlformats.org/officeDocument/2006/relationships/notesSlide" Target="../notesSlides/notesSlide18.xml"/><Relationship Id="rId1" Type="http://schemas.openxmlformats.org/officeDocument/2006/relationships/slideLayout" Target="../slideLayouts/slideLayout1.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3.png"/><Relationship Id="rId9" Type="http://schemas.openxmlformats.org/officeDocument/2006/relationships/image" Target="../media/image91.png"/></Relationships>
</file>

<file path=ppt/slides/_rels/slide2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1.jpg"/><Relationship Id="rId7" Type="http://schemas.openxmlformats.org/officeDocument/2006/relationships/image" Target="../media/image93.png"/><Relationship Id="rId12" Type="http://schemas.openxmlformats.org/officeDocument/2006/relationships/image" Target="../media/image98.png"/><Relationship Id="rId2" Type="http://schemas.openxmlformats.org/officeDocument/2006/relationships/notesSlide" Target="../notesSlides/notesSlide19.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97.png"/><Relationship Id="rId5" Type="http://schemas.openxmlformats.org/officeDocument/2006/relationships/image" Target="../media/image16.png"/><Relationship Id="rId10" Type="http://schemas.openxmlformats.org/officeDocument/2006/relationships/image" Target="../media/image96.png"/><Relationship Id="rId4" Type="http://schemas.openxmlformats.org/officeDocument/2006/relationships/image" Target="../media/image12.png"/><Relationship Id="rId9" Type="http://schemas.openxmlformats.org/officeDocument/2006/relationships/image" Target="../media/image95.png"/></Relationships>
</file>

<file path=ppt/slides/_rels/slide22.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100.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99.png"/><Relationship Id="rId5" Type="http://schemas.openxmlformats.org/officeDocument/2006/relationships/hyperlink" Target="https://scet.berkeley.edu/important-tech-self-driving-industry/" TargetMode="Externa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jpg"/><Relationship Id="rId7" Type="http://schemas.openxmlformats.org/officeDocument/2006/relationships/image" Target="../media/image103.png"/><Relationship Id="rId2" Type="http://schemas.openxmlformats.org/officeDocument/2006/relationships/notesSlide" Target="../notesSlides/notesSlide21.xml"/><Relationship Id="rId1" Type="http://schemas.openxmlformats.org/officeDocument/2006/relationships/slideLayout" Target="../slideLayouts/slideLayout1.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3.png"/></Relationships>
</file>

<file path=ppt/slides/_rels/slide24.xml.rels><?xml version="1.0" encoding="UTF-8" standalone="yes"?>
<Relationships xmlns="http://schemas.openxmlformats.org/package/2006/relationships"><Relationship Id="rId8" Type="http://schemas.openxmlformats.org/officeDocument/2006/relationships/image" Target="../media/image107.png"/><Relationship Id="rId13" Type="http://schemas.openxmlformats.org/officeDocument/2006/relationships/customXml" Target="../ink/ink3.xml"/><Relationship Id="rId3" Type="http://schemas.openxmlformats.org/officeDocument/2006/relationships/image" Target="../media/image1.jpg"/><Relationship Id="rId7" Type="http://schemas.openxmlformats.org/officeDocument/2006/relationships/image" Target="../media/image106.png"/><Relationship Id="rId12" Type="http://schemas.openxmlformats.org/officeDocument/2006/relationships/image" Target="../media/image720.png"/><Relationship Id="rId2" Type="http://schemas.openxmlformats.org/officeDocument/2006/relationships/notesSlide" Target="../notesSlides/notesSlide22.xml"/><Relationship Id="rId1" Type="http://schemas.openxmlformats.org/officeDocument/2006/relationships/slideLayout" Target="../slideLayouts/slideLayout1.xml"/><Relationship Id="rId6" Type="http://schemas.openxmlformats.org/officeDocument/2006/relationships/image" Target="../media/image105.png"/><Relationship Id="rId11" Type="http://schemas.openxmlformats.org/officeDocument/2006/relationships/customXml" Target="../ink/ink2.xml"/><Relationship Id="rId5" Type="http://schemas.openxmlformats.org/officeDocument/2006/relationships/image" Target="../media/image104.png"/><Relationship Id="rId10" Type="http://schemas.openxmlformats.org/officeDocument/2006/relationships/image" Target="../media/image710.png"/><Relationship Id="rId4" Type="http://schemas.openxmlformats.org/officeDocument/2006/relationships/image" Target="../media/image3.png"/><Relationship Id="rId9" Type="http://schemas.openxmlformats.org/officeDocument/2006/relationships/customXml" Target="../ink/ink1.xml"/><Relationship Id="rId14" Type="http://schemas.openxmlformats.org/officeDocument/2006/relationships/image" Target="../media/image730.png"/></Relationships>
</file>

<file path=ppt/slides/_rels/slide25.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7.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jp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2.png"/><Relationship Id="rId11" Type="http://schemas.openxmlformats.org/officeDocument/2006/relationships/image" Target="../media/image3.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8" Type="http://schemas.openxmlformats.org/officeDocument/2006/relationships/image" Target="../media/image21.emf"/><Relationship Id="rId13" Type="http://schemas.openxmlformats.org/officeDocument/2006/relationships/image" Target="../media/image3.png"/><Relationship Id="rId3" Type="http://schemas.openxmlformats.org/officeDocument/2006/relationships/image" Target="../media/image1.jpg"/><Relationship Id="rId7" Type="http://schemas.openxmlformats.org/officeDocument/2006/relationships/image" Target="../media/image20.emf"/><Relationship Id="rId12"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emf"/><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8.xml.rels><?xml version="1.0" encoding="UTF-8" standalone="yes"?>
<Relationships xmlns="http://schemas.openxmlformats.org/package/2006/relationships"><Relationship Id="rId8" Type="http://schemas.openxmlformats.org/officeDocument/2006/relationships/image" Target="../media/image30.png"/><Relationship Id="rId13" Type="http://schemas.openxmlformats.org/officeDocument/2006/relationships/image" Target="../media/image35.png"/><Relationship Id="rId3" Type="http://schemas.openxmlformats.org/officeDocument/2006/relationships/image" Target="../media/image1.jpg"/><Relationship Id="rId7" Type="http://schemas.openxmlformats.org/officeDocument/2006/relationships/image" Target="../media/image29.png"/><Relationship Id="rId12" Type="http://schemas.openxmlformats.org/officeDocument/2006/relationships/image" Target="../media/image34.emf"/><Relationship Id="rId17" Type="http://schemas.openxmlformats.org/officeDocument/2006/relationships/image" Target="../media/image3.png"/><Relationship Id="rId2" Type="http://schemas.openxmlformats.org/officeDocument/2006/relationships/notesSlide" Target="../notesSlides/notesSlide6.xml"/><Relationship Id="rId16" Type="http://schemas.openxmlformats.org/officeDocument/2006/relationships/image" Target="../media/image38.png"/><Relationship Id="rId1" Type="http://schemas.openxmlformats.org/officeDocument/2006/relationships/slideLayout" Target="../slideLayouts/slideLayout1.xml"/><Relationship Id="rId6" Type="http://schemas.openxmlformats.org/officeDocument/2006/relationships/image" Target="../media/image28.png"/><Relationship Id="rId11" Type="http://schemas.openxmlformats.org/officeDocument/2006/relationships/image" Target="../media/image33.emf"/><Relationship Id="rId5" Type="http://schemas.openxmlformats.org/officeDocument/2006/relationships/image" Target="../media/image27.png"/><Relationship Id="rId15" Type="http://schemas.openxmlformats.org/officeDocument/2006/relationships/image" Target="../media/image3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 Id="rId14" Type="http://schemas.openxmlformats.org/officeDocument/2006/relationships/image" Target="../media/image36.png"/></Relationships>
</file>

<file path=ppt/slides/_rels/slide9.xml.rels><?xml version="1.0" encoding="UTF-8" standalone="yes"?>
<Relationships xmlns="http://schemas.openxmlformats.org/package/2006/relationships"><Relationship Id="rId8" Type="http://schemas.openxmlformats.org/officeDocument/2006/relationships/image" Target="../media/image40.png"/><Relationship Id="rId13" Type="http://schemas.openxmlformats.org/officeDocument/2006/relationships/hyperlink" Target="https://news.mit.edu/2019/mitei-report-pathways-sustainable-personal-transportation-1119" TargetMode="External"/><Relationship Id="rId18" Type="http://schemas.openxmlformats.org/officeDocument/2006/relationships/image" Target="../media/image45.png"/><Relationship Id="rId3" Type="http://schemas.openxmlformats.org/officeDocument/2006/relationships/image" Target="../media/image1.jpg"/><Relationship Id="rId21" Type="http://schemas.openxmlformats.org/officeDocument/2006/relationships/hyperlink" Target="https://news.mit.edu/2019/optimus-ride-self-driving-0809" TargetMode="External"/><Relationship Id="rId7" Type="http://schemas.openxmlformats.org/officeDocument/2006/relationships/hyperlink" Target="https://news.mit.edu/2020/racing-future-autonomous-driving-0714" TargetMode="External"/><Relationship Id="rId12" Type="http://schemas.openxmlformats.org/officeDocument/2006/relationships/image" Target="../media/image42.png"/><Relationship Id="rId17" Type="http://schemas.openxmlformats.org/officeDocument/2006/relationships/hyperlink" Target="https://news.mit.edu/2019/helping-autonomous-vehicles-see-around-corners-1028" TargetMode="External"/><Relationship Id="rId2" Type="http://schemas.openxmlformats.org/officeDocument/2006/relationships/notesSlide" Target="../notesSlides/notesSlide7.xml"/><Relationship Id="rId16" Type="http://schemas.openxmlformats.org/officeDocument/2006/relationships/image" Target="../media/image44.png"/><Relationship Id="rId20"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39.png"/><Relationship Id="rId11" Type="http://schemas.openxmlformats.org/officeDocument/2006/relationships/hyperlink" Target="https://news.mit.edu/2020/to-self-drive-in-snow-look-under-road-0226" TargetMode="External"/><Relationship Id="rId24" Type="http://schemas.openxmlformats.org/officeDocument/2006/relationships/image" Target="../media/image48.png"/><Relationship Id="rId5" Type="http://schemas.openxmlformats.org/officeDocument/2006/relationships/hyperlink" Target="https://news.mit.edu/2020/mit-3-questions-john-leonard-future-of-autonomous-vehicles-0804" TargetMode="External"/><Relationship Id="rId15" Type="http://schemas.openxmlformats.org/officeDocument/2006/relationships/hyperlink" Target="https://news.mit.edu/2019/mit-agelab-bryan-reimer-receives-human-factors-innovator-award-1030" TargetMode="External"/><Relationship Id="rId23" Type="http://schemas.openxmlformats.org/officeDocument/2006/relationships/hyperlink" Target="https://news.mit.edu/2019/how-fast-humans-react-car-hazards-0807" TargetMode="External"/><Relationship Id="rId10" Type="http://schemas.openxmlformats.org/officeDocument/2006/relationships/image" Target="../media/image41.png"/><Relationship Id="rId19" Type="http://schemas.openxmlformats.org/officeDocument/2006/relationships/hyperlink" Target="https://news.mit.edu/2019/mit-driverless-delft-university-technology-places-third-formula-student-germany-0816" TargetMode="External"/><Relationship Id="rId4" Type="http://schemas.openxmlformats.org/officeDocument/2006/relationships/image" Target="../media/image3.png"/><Relationship Id="rId9" Type="http://schemas.openxmlformats.org/officeDocument/2006/relationships/hyperlink" Target="https://news.mit.edu/2020/mit-toyota-release-visual-open-data-accelerate-autonomous-driving-research-0618" TargetMode="External"/><Relationship Id="rId14" Type="http://schemas.openxmlformats.org/officeDocument/2006/relationships/image" Target="../media/image43.png"/><Relationship Id="rId22"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2">
            <a:extLst>
              <a:ext uri="{28A0092B-C50C-407E-A947-70E740481C1C}">
                <a14:useLocalDpi xmlns:a14="http://schemas.microsoft.com/office/drawing/2010/main" val="0"/>
              </a:ext>
            </a:extLst>
          </a:blip>
          <a:srcRect t="16366" r="19677" b="15024"/>
          <a:stretch/>
        </p:blipFill>
        <p:spPr>
          <a:xfrm>
            <a:off x="0" y="0"/>
            <a:ext cx="12183216" cy="6858000"/>
          </a:xfrm>
          <a:prstGeom prst="rect">
            <a:avLst/>
          </a:prstGeom>
        </p:spPr>
      </p:pic>
      <p:sp>
        <p:nvSpPr>
          <p:cNvPr id="6" name="CuadroTexto 5"/>
          <p:cNvSpPr txBox="1"/>
          <p:nvPr/>
        </p:nvSpPr>
        <p:spPr>
          <a:xfrm>
            <a:off x="359547" y="912316"/>
            <a:ext cx="11464117" cy="2000548"/>
          </a:xfrm>
          <a:prstGeom prst="rect">
            <a:avLst/>
          </a:prstGeom>
          <a:noFill/>
        </p:spPr>
        <p:txBody>
          <a:bodyPr wrap="square" rtlCol="0">
            <a:spAutoFit/>
          </a:bodyPr>
          <a:lstStyle/>
          <a:p>
            <a:pPr algn="ctr"/>
            <a:r>
              <a:rPr lang="es-EC" sz="2600" b="1" dirty="0">
                <a:effectLst>
                  <a:outerShdw blurRad="38100" dist="38100" dir="2700000" algn="tl">
                    <a:srgbClr val="000000">
                      <a:alpha val="43137"/>
                    </a:srgbClr>
                  </a:outerShdw>
                </a:effectLst>
                <a:latin typeface="Rockwell" panose="02060603020205020403" pitchFamily="18" charset="0"/>
              </a:rPr>
              <a:t>Universidades a la vanguardia de la investigación de vehículos autónomos y conducción autónoma:</a:t>
            </a:r>
          </a:p>
          <a:p>
            <a:pPr algn="ctr"/>
            <a:r>
              <a:rPr lang="es-EC" dirty="0" err="1">
                <a:effectLst>
                  <a:outerShdw blurRad="38100" dist="38100" dir="2700000" algn="tl">
                    <a:srgbClr val="000000">
                      <a:alpha val="43137"/>
                    </a:srgbClr>
                  </a:outerShdw>
                </a:effectLst>
                <a:latin typeface="Rockwell" panose="02060603020205020403" pitchFamily="18" charset="0"/>
              </a:rPr>
              <a:t>University</a:t>
            </a:r>
            <a:r>
              <a:rPr lang="es-EC" dirty="0">
                <a:effectLst>
                  <a:outerShdw blurRad="38100" dist="38100" dir="2700000" algn="tl">
                    <a:srgbClr val="000000">
                      <a:alpha val="43137"/>
                    </a:srgbClr>
                  </a:outerShdw>
                </a:effectLst>
                <a:latin typeface="Rockwell" panose="02060603020205020403" pitchFamily="18" charset="0"/>
              </a:rPr>
              <a:t> </a:t>
            </a:r>
            <a:r>
              <a:rPr lang="es-EC" dirty="0" err="1">
                <a:effectLst>
                  <a:outerShdw blurRad="38100" dist="38100" dir="2700000" algn="tl">
                    <a:srgbClr val="000000">
                      <a:alpha val="43137"/>
                    </a:srgbClr>
                  </a:outerShdw>
                </a:effectLst>
                <a:latin typeface="Rockwell" panose="02060603020205020403" pitchFamily="18" charset="0"/>
              </a:rPr>
              <a:t>of</a:t>
            </a:r>
            <a:r>
              <a:rPr lang="es-EC" dirty="0">
                <a:effectLst>
                  <a:outerShdw blurRad="38100" dist="38100" dir="2700000" algn="tl">
                    <a:srgbClr val="000000">
                      <a:alpha val="43137"/>
                    </a:srgbClr>
                  </a:outerShdw>
                </a:effectLst>
                <a:latin typeface="Rockwell" panose="02060603020205020403" pitchFamily="18" charset="0"/>
              </a:rPr>
              <a:t> California, Berkeley</a:t>
            </a:r>
          </a:p>
          <a:p>
            <a:pPr algn="ctr"/>
            <a:r>
              <a:rPr lang="es-EC" dirty="0">
                <a:effectLst>
                  <a:outerShdw blurRad="38100" dist="38100" dir="2700000" algn="tl">
                    <a:srgbClr val="000000">
                      <a:alpha val="43137"/>
                    </a:srgbClr>
                  </a:outerShdw>
                </a:effectLst>
                <a:latin typeface="Rockwell" panose="02060603020205020403" pitchFamily="18" charset="0"/>
              </a:rPr>
              <a:t>Massachusetts </a:t>
            </a:r>
            <a:r>
              <a:rPr lang="es-EC" dirty="0" err="1">
                <a:effectLst>
                  <a:outerShdw blurRad="38100" dist="38100" dir="2700000" algn="tl">
                    <a:srgbClr val="000000">
                      <a:alpha val="43137"/>
                    </a:srgbClr>
                  </a:outerShdw>
                </a:effectLst>
                <a:latin typeface="Rockwell" panose="02060603020205020403" pitchFamily="18" charset="0"/>
              </a:rPr>
              <a:t>Institute</a:t>
            </a:r>
            <a:r>
              <a:rPr lang="es-EC" dirty="0">
                <a:effectLst>
                  <a:outerShdw blurRad="38100" dist="38100" dir="2700000" algn="tl">
                    <a:srgbClr val="000000">
                      <a:alpha val="43137"/>
                    </a:srgbClr>
                  </a:outerShdw>
                </a:effectLst>
                <a:latin typeface="Rockwell" panose="02060603020205020403" pitchFamily="18" charset="0"/>
              </a:rPr>
              <a:t> </a:t>
            </a:r>
            <a:r>
              <a:rPr lang="es-EC" dirty="0" err="1">
                <a:effectLst>
                  <a:outerShdw blurRad="38100" dist="38100" dir="2700000" algn="tl">
                    <a:srgbClr val="000000">
                      <a:alpha val="43137"/>
                    </a:srgbClr>
                  </a:outerShdw>
                </a:effectLst>
                <a:latin typeface="Rockwell" panose="02060603020205020403" pitchFamily="18" charset="0"/>
              </a:rPr>
              <a:t>of</a:t>
            </a:r>
            <a:r>
              <a:rPr lang="es-EC" dirty="0">
                <a:effectLst>
                  <a:outerShdw blurRad="38100" dist="38100" dir="2700000" algn="tl">
                    <a:srgbClr val="000000">
                      <a:alpha val="43137"/>
                    </a:srgbClr>
                  </a:outerShdw>
                </a:effectLst>
                <a:latin typeface="Rockwell" panose="02060603020205020403" pitchFamily="18" charset="0"/>
              </a:rPr>
              <a:t> </a:t>
            </a:r>
            <a:r>
              <a:rPr lang="es-EC" dirty="0" err="1">
                <a:effectLst>
                  <a:outerShdw blurRad="38100" dist="38100" dir="2700000" algn="tl">
                    <a:srgbClr val="000000">
                      <a:alpha val="43137"/>
                    </a:srgbClr>
                  </a:outerShdw>
                </a:effectLst>
                <a:latin typeface="Rockwell" panose="02060603020205020403" pitchFamily="18" charset="0"/>
              </a:rPr>
              <a:t>Technology</a:t>
            </a:r>
            <a:endParaRPr lang="es-EC" dirty="0">
              <a:effectLst>
                <a:outerShdw blurRad="38100" dist="38100" dir="2700000" algn="tl">
                  <a:srgbClr val="000000">
                    <a:alpha val="43137"/>
                  </a:srgbClr>
                </a:outerShdw>
              </a:effectLst>
              <a:latin typeface="Rockwell" panose="02060603020205020403" pitchFamily="18" charset="0"/>
            </a:endParaRPr>
          </a:p>
          <a:p>
            <a:pPr algn="ctr"/>
            <a:r>
              <a:rPr lang="es-EC" dirty="0" err="1">
                <a:effectLst>
                  <a:outerShdw blurRad="38100" dist="38100" dir="2700000" algn="tl">
                    <a:srgbClr val="000000">
                      <a:alpha val="43137"/>
                    </a:srgbClr>
                  </a:outerShdw>
                </a:effectLst>
                <a:latin typeface="Rockwell" panose="02060603020205020403" pitchFamily="18" charset="0"/>
              </a:rPr>
              <a:t>Technical</a:t>
            </a:r>
            <a:r>
              <a:rPr lang="es-EC" dirty="0">
                <a:effectLst>
                  <a:outerShdw blurRad="38100" dist="38100" dir="2700000" algn="tl">
                    <a:srgbClr val="000000">
                      <a:alpha val="43137"/>
                    </a:srgbClr>
                  </a:outerShdw>
                </a:effectLst>
                <a:latin typeface="Rockwell" panose="02060603020205020403" pitchFamily="18" charset="0"/>
              </a:rPr>
              <a:t> </a:t>
            </a:r>
            <a:r>
              <a:rPr lang="es-EC" dirty="0" err="1">
                <a:effectLst>
                  <a:outerShdw blurRad="38100" dist="38100" dir="2700000" algn="tl">
                    <a:srgbClr val="000000">
                      <a:alpha val="43137"/>
                    </a:srgbClr>
                  </a:outerShdw>
                </a:effectLst>
                <a:latin typeface="Rockwell" panose="02060603020205020403" pitchFamily="18" charset="0"/>
              </a:rPr>
              <a:t>University</a:t>
            </a:r>
            <a:r>
              <a:rPr lang="es-EC" dirty="0">
                <a:effectLst>
                  <a:outerShdw blurRad="38100" dist="38100" dir="2700000" algn="tl">
                    <a:srgbClr val="000000">
                      <a:alpha val="43137"/>
                    </a:srgbClr>
                  </a:outerShdw>
                </a:effectLst>
                <a:latin typeface="Rockwell" panose="02060603020205020403" pitchFamily="18" charset="0"/>
              </a:rPr>
              <a:t> </a:t>
            </a:r>
            <a:r>
              <a:rPr lang="es-EC" dirty="0" err="1">
                <a:effectLst>
                  <a:outerShdw blurRad="38100" dist="38100" dir="2700000" algn="tl">
                    <a:srgbClr val="000000">
                      <a:alpha val="43137"/>
                    </a:srgbClr>
                  </a:outerShdw>
                </a:effectLst>
                <a:latin typeface="Rockwell" panose="02060603020205020403" pitchFamily="18" charset="0"/>
              </a:rPr>
              <a:t>of</a:t>
            </a:r>
            <a:r>
              <a:rPr lang="es-EC" dirty="0">
                <a:effectLst>
                  <a:outerShdw blurRad="38100" dist="38100" dir="2700000" algn="tl">
                    <a:srgbClr val="000000">
                      <a:alpha val="43137"/>
                    </a:srgbClr>
                  </a:outerShdw>
                </a:effectLst>
                <a:latin typeface="Rockwell" panose="02060603020205020403" pitchFamily="18" charset="0"/>
              </a:rPr>
              <a:t> </a:t>
            </a:r>
            <a:r>
              <a:rPr lang="es-EC" dirty="0" err="1">
                <a:effectLst>
                  <a:outerShdw blurRad="38100" dist="38100" dir="2700000" algn="tl">
                    <a:srgbClr val="000000">
                      <a:alpha val="43137"/>
                    </a:srgbClr>
                  </a:outerShdw>
                </a:effectLst>
                <a:latin typeface="Rockwell" panose="02060603020205020403" pitchFamily="18" charset="0"/>
              </a:rPr>
              <a:t>Munich</a:t>
            </a:r>
            <a:endParaRPr lang="es-EC" dirty="0">
              <a:effectLst>
                <a:outerShdw blurRad="38100" dist="38100" dir="2700000" algn="tl">
                  <a:srgbClr val="000000">
                    <a:alpha val="43137"/>
                  </a:srgbClr>
                </a:outerShdw>
              </a:effectLst>
              <a:latin typeface="Rockwell" panose="02060603020205020403" pitchFamily="18" charset="0"/>
            </a:endParaRPr>
          </a:p>
          <a:p>
            <a:pPr algn="ctr"/>
            <a:r>
              <a:rPr lang="es-EC" dirty="0">
                <a:effectLst>
                  <a:outerShdw blurRad="38100" dist="38100" dir="2700000" algn="tl">
                    <a:srgbClr val="000000">
                      <a:alpha val="43137"/>
                    </a:srgbClr>
                  </a:outerShdw>
                </a:effectLst>
                <a:latin typeface="Rockwell" panose="02060603020205020403" pitchFamily="18" charset="0"/>
              </a:rPr>
              <a:t>Carnegie Mellon </a:t>
            </a:r>
            <a:r>
              <a:rPr lang="es-EC" dirty="0" err="1">
                <a:effectLst>
                  <a:outerShdw blurRad="38100" dist="38100" dir="2700000" algn="tl">
                    <a:srgbClr val="000000">
                      <a:alpha val="43137"/>
                    </a:srgbClr>
                  </a:outerShdw>
                </a:effectLst>
                <a:latin typeface="Rockwell" panose="02060603020205020403" pitchFamily="18" charset="0"/>
              </a:rPr>
              <a:t>University</a:t>
            </a:r>
            <a:endParaRPr lang="es-EC" dirty="0">
              <a:effectLst>
                <a:outerShdw blurRad="38100" dist="38100" dir="2700000" algn="tl">
                  <a:srgbClr val="000000">
                    <a:alpha val="43137"/>
                  </a:srgbClr>
                </a:outerShdw>
              </a:effectLst>
              <a:latin typeface="Rockwell" panose="02060603020205020403" pitchFamily="18" charset="0"/>
            </a:endParaRPr>
          </a:p>
        </p:txBody>
      </p:sp>
      <p:sp>
        <p:nvSpPr>
          <p:cNvPr id="7" name="CuadroTexto 6"/>
          <p:cNvSpPr txBox="1"/>
          <p:nvPr/>
        </p:nvSpPr>
        <p:spPr>
          <a:xfrm>
            <a:off x="359546" y="4263411"/>
            <a:ext cx="11464117" cy="477054"/>
          </a:xfrm>
          <a:prstGeom prst="rect">
            <a:avLst/>
          </a:prstGeom>
          <a:noFill/>
        </p:spPr>
        <p:txBody>
          <a:bodyPr wrap="square" rtlCol="0">
            <a:spAutoFit/>
          </a:bodyPr>
          <a:lstStyle/>
          <a:p>
            <a:pPr algn="ctr"/>
            <a:r>
              <a:rPr lang="es-EC" sz="2400" dirty="0">
                <a:latin typeface="Rockwell" panose="02060603020205020403" pitchFamily="18" charset="0"/>
              </a:rPr>
              <a:t>	</a:t>
            </a:r>
            <a:r>
              <a:rPr lang="es-EC" sz="2500" dirty="0">
                <a:latin typeface="Rockwell" panose="02060603020205020403" pitchFamily="18" charset="0"/>
              </a:rPr>
              <a:t>Doctorado en Automática y Robótica</a:t>
            </a:r>
          </a:p>
        </p:txBody>
      </p:sp>
      <p:sp>
        <p:nvSpPr>
          <p:cNvPr id="10" name="CuadroTexto 6">
            <a:extLst>
              <a:ext uri="{FF2B5EF4-FFF2-40B4-BE49-F238E27FC236}">
                <a16:creationId xmlns:a16="http://schemas.microsoft.com/office/drawing/2014/main" id="{8D9BBC08-3A73-463E-BE62-292F98E265C8}"/>
              </a:ext>
            </a:extLst>
          </p:cNvPr>
          <p:cNvSpPr txBox="1"/>
          <p:nvPr/>
        </p:nvSpPr>
        <p:spPr>
          <a:xfrm>
            <a:off x="561832" y="4825777"/>
            <a:ext cx="11464117" cy="1138773"/>
          </a:xfrm>
          <a:prstGeom prst="rect">
            <a:avLst/>
          </a:prstGeom>
          <a:noFill/>
        </p:spPr>
        <p:txBody>
          <a:bodyPr wrap="square" rtlCol="0">
            <a:spAutoFit/>
          </a:bodyPr>
          <a:lstStyle/>
          <a:p>
            <a:pPr algn="ctr"/>
            <a:r>
              <a:rPr lang="es-EC" sz="2500" dirty="0">
                <a:latin typeface="Rockwell" panose="02060603020205020403" pitchFamily="18" charset="0"/>
              </a:rPr>
              <a:t>ESCUELA TECNICA SUPERIOR DE INGENIEROS INDUSTRIALES</a:t>
            </a:r>
          </a:p>
          <a:p>
            <a:pPr algn="ctr"/>
            <a:endParaRPr lang="es-EC" dirty="0">
              <a:latin typeface="Rockwell" panose="02060603020205020403" pitchFamily="18" charset="0"/>
            </a:endParaRPr>
          </a:p>
          <a:p>
            <a:pPr algn="ctr"/>
            <a:r>
              <a:rPr lang="es-EC" sz="2500" dirty="0">
                <a:latin typeface="Rockwell" panose="02060603020205020403" pitchFamily="18" charset="0"/>
              </a:rPr>
              <a:t>UNIVERSIDAD POLITÉCNICA DE MADRID</a:t>
            </a:r>
          </a:p>
        </p:txBody>
      </p:sp>
      <p:sp>
        <p:nvSpPr>
          <p:cNvPr id="8" name="CuadroTexto 6">
            <a:extLst>
              <a:ext uri="{FF2B5EF4-FFF2-40B4-BE49-F238E27FC236}">
                <a16:creationId xmlns:a16="http://schemas.microsoft.com/office/drawing/2014/main" id="{9394CC5E-44AC-41A9-8A5F-16F24DA7D167}"/>
              </a:ext>
            </a:extLst>
          </p:cNvPr>
          <p:cNvSpPr txBox="1"/>
          <p:nvPr/>
        </p:nvSpPr>
        <p:spPr>
          <a:xfrm>
            <a:off x="359546" y="3620144"/>
            <a:ext cx="11464117" cy="646331"/>
          </a:xfrm>
          <a:prstGeom prst="rect">
            <a:avLst/>
          </a:prstGeom>
          <a:noFill/>
        </p:spPr>
        <p:txBody>
          <a:bodyPr wrap="square" rtlCol="0">
            <a:spAutoFit/>
          </a:bodyPr>
          <a:lstStyle/>
          <a:p>
            <a:pPr algn="ctr"/>
            <a:r>
              <a:rPr lang="es-EC" dirty="0">
                <a:latin typeface="Rockwell" panose="02060603020205020403" pitchFamily="18" charset="0"/>
              </a:rPr>
              <a:t>Danny José Zea Orellana</a:t>
            </a:r>
          </a:p>
          <a:p>
            <a:pPr algn="ctr"/>
            <a:r>
              <a:rPr lang="es-EC" dirty="0">
                <a:latin typeface="Rockwell" panose="02060603020205020403" pitchFamily="18" charset="0"/>
              </a:rPr>
              <a:t>Alex Patricio Toapanta Guacapiña  </a:t>
            </a:r>
          </a:p>
        </p:txBody>
      </p:sp>
      <p:sp>
        <p:nvSpPr>
          <p:cNvPr id="2" name="Marcador de número de diapositiva 1">
            <a:extLst>
              <a:ext uri="{FF2B5EF4-FFF2-40B4-BE49-F238E27FC236}">
                <a16:creationId xmlns:a16="http://schemas.microsoft.com/office/drawing/2014/main" id="{37EA02DE-C0D0-4043-A203-D3041C062DA8}"/>
              </a:ext>
            </a:extLst>
          </p:cNvPr>
          <p:cNvSpPr>
            <a:spLocks noGrp="1"/>
          </p:cNvSpPr>
          <p:nvPr>
            <p:ph type="sldNum" sz="quarter" idx="12"/>
          </p:nvPr>
        </p:nvSpPr>
        <p:spPr/>
        <p:txBody>
          <a:bodyPr/>
          <a:lstStyle/>
          <a:p>
            <a:fld id="{4520EF85-DF53-4D04-9FB7-92751963B590}" type="slidenum">
              <a:rPr lang="es-EC" smtClean="0"/>
              <a:t>1</a:t>
            </a:fld>
            <a:endParaRPr lang="es-EC"/>
          </a:p>
        </p:txBody>
      </p:sp>
      <p:pic>
        <p:nvPicPr>
          <p:cNvPr id="1028" name="Picture 4" descr="Área de Trabajo ETSI Industriales UPM - CoLab UPM">
            <a:extLst>
              <a:ext uri="{FF2B5EF4-FFF2-40B4-BE49-F238E27FC236}">
                <a16:creationId xmlns:a16="http://schemas.microsoft.com/office/drawing/2014/main" id="{43DCA821-6FA9-465C-841F-C8F37C21FD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247483" y="-170625"/>
            <a:ext cx="1778466" cy="90666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Universidad Politécnica de Madrid">
            <a:extLst>
              <a:ext uri="{FF2B5EF4-FFF2-40B4-BE49-F238E27FC236}">
                <a16:creationId xmlns:a16="http://schemas.microsoft.com/office/drawing/2014/main" id="{0462A6EF-1902-4A69-B022-4D942FE5BB5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0" y="35627"/>
            <a:ext cx="984319" cy="757303"/>
          </a:xfrm>
          <a:prstGeom prst="rect">
            <a:avLst/>
          </a:prstGeom>
          <a:noFill/>
          <a:extLst>
            <a:ext uri="{909E8E84-426E-40DD-AFC4-6F175D3DCCD1}">
              <a14:hiddenFill xmlns:a14="http://schemas.microsoft.com/office/drawing/2010/main">
                <a:solidFill>
                  <a:srgbClr val="FFFFFF"/>
                </a:solidFill>
              </a14:hiddenFill>
            </a:ext>
          </a:extLst>
        </p:spPr>
      </p:pic>
      <p:sp>
        <p:nvSpPr>
          <p:cNvPr id="11" name="CuadroTexto 6">
            <a:extLst>
              <a:ext uri="{FF2B5EF4-FFF2-40B4-BE49-F238E27FC236}">
                <a16:creationId xmlns:a16="http://schemas.microsoft.com/office/drawing/2014/main" id="{BAD35865-6AFB-40F5-AB23-625190A84D0D}"/>
              </a:ext>
            </a:extLst>
          </p:cNvPr>
          <p:cNvSpPr txBox="1"/>
          <p:nvPr/>
        </p:nvSpPr>
        <p:spPr>
          <a:xfrm>
            <a:off x="10328441" y="5967013"/>
            <a:ext cx="1863559" cy="477054"/>
          </a:xfrm>
          <a:prstGeom prst="rect">
            <a:avLst/>
          </a:prstGeom>
          <a:noFill/>
        </p:spPr>
        <p:txBody>
          <a:bodyPr wrap="square" rtlCol="0">
            <a:spAutoFit/>
          </a:bodyPr>
          <a:lstStyle/>
          <a:p>
            <a:pPr algn="ctr"/>
            <a:r>
              <a:rPr lang="es-EC" sz="2500" dirty="0">
                <a:latin typeface="Rockwell" panose="02060603020205020403" pitchFamily="18" charset="0"/>
              </a:rPr>
              <a:t>11/11/2020</a:t>
            </a:r>
          </a:p>
        </p:txBody>
      </p:sp>
    </p:spTree>
    <p:extLst>
      <p:ext uri="{BB962C8B-B14F-4D97-AF65-F5344CB8AC3E}">
        <p14:creationId xmlns:p14="http://schemas.microsoft.com/office/powerpoint/2010/main" val="4814340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9331"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10</a:t>
            </a:fld>
            <a:endParaRPr lang="es-EC"/>
          </a:p>
        </p:txBody>
      </p:sp>
      <p:pic>
        <p:nvPicPr>
          <p:cNvPr id="12" name="Picture 6" descr="Universidad Politécnica de Madrid">
            <a:extLst>
              <a:ext uri="{FF2B5EF4-FFF2-40B4-BE49-F238E27FC236}">
                <a16:creationId xmlns:a16="http://schemas.microsoft.com/office/drawing/2014/main" id="{08BF2DE1-AF0F-4B5F-9315-6E4EF1E963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6100697"/>
            <a:ext cx="984319" cy="75730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9F0EE76B-3EFF-4593-9D69-959C8B0AC4D8}"/>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2.4 “Carnegie Mellon University "</a:t>
            </a:r>
          </a:p>
        </p:txBody>
      </p:sp>
      <p:sp>
        <p:nvSpPr>
          <p:cNvPr id="11" name="TextBox 5">
            <a:extLst>
              <a:ext uri="{FF2B5EF4-FFF2-40B4-BE49-F238E27FC236}">
                <a16:creationId xmlns:a16="http://schemas.microsoft.com/office/drawing/2014/main" id="{9D0E3DA5-8346-469A-A0C3-864EF44AB719}"/>
              </a:ext>
            </a:extLst>
          </p:cNvPr>
          <p:cNvSpPr txBox="1"/>
          <p:nvPr/>
        </p:nvSpPr>
        <p:spPr>
          <a:xfrm>
            <a:off x="8784" y="6431630"/>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pic>
        <p:nvPicPr>
          <p:cNvPr id="21" name="Imagen 20">
            <a:extLst>
              <a:ext uri="{FF2B5EF4-FFF2-40B4-BE49-F238E27FC236}">
                <a16:creationId xmlns:a16="http://schemas.microsoft.com/office/drawing/2014/main" id="{D7A3016F-E962-4480-AB29-8383ABF97141}"/>
              </a:ext>
            </a:extLst>
          </p:cNvPr>
          <p:cNvPicPr>
            <a:picLocks noChangeAspect="1"/>
          </p:cNvPicPr>
          <p:nvPr/>
        </p:nvPicPr>
        <p:blipFill>
          <a:blip r:embed="rId5"/>
          <a:stretch>
            <a:fillRect/>
          </a:stretch>
        </p:blipFill>
        <p:spPr>
          <a:xfrm>
            <a:off x="482827" y="960231"/>
            <a:ext cx="6388836" cy="914355"/>
          </a:xfrm>
          <a:prstGeom prst="rect">
            <a:avLst/>
          </a:prstGeom>
          <a:ln>
            <a:solidFill>
              <a:schemeClr val="tx1"/>
            </a:solidFill>
          </a:ln>
        </p:spPr>
      </p:pic>
      <p:sp>
        <p:nvSpPr>
          <p:cNvPr id="22" name="Rectángulo 21">
            <a:extLst>
              <a:ext uri="{FF2B5EF4-FFF2-40B4-BE49-F238E27FC236}">
                <a16:creationId xmlns:a16="http://schemas.microsoft.com/office/drawing/2014/main" id="{4299DA27-D829-4B48-8833-58D45AD426C7}"/>
              </a:ext>
            </a:extLst>
          </p:cNvPr>
          <p:cNvSpPr/>
          <p:nvPr/>
        </p:nvSpPr>
        <p:spPr>
          <a:xfrm>
            <a:off x="8975983" y="1238190"/>
            <a:ext cx="1845891" cy="369332"/>
          </a:xfrm>
          <a:prstGeom prst="rect">
            <a:avLst/>
          </a:prstGeom>
          <a:solidFill>
            <a:srgbClr val="4DB8C7"/>
          </a:solidFill>
          <a:ln>
            <a:noFill/>
          </a:ln>
        </p:spPr>
        <p:txBody>
          <a:bodyPr wrap="none">
            <a:spAutoFit/>
          </a:bodyPr>
          <a:lstStyle/>
          <a:p>
            <a:pPr algn="ctr"/>
            <a:r>
              <a:rPr lang="es-EC" b="1" dirty="0">
                <a:solidFill>
                  <a:schemeClr val="bg1"/>
                </a:solidFill>
                <a:effectLst>
                  <a:outerShdw blurRad="38100" dist="38100" dir="2700000" algn="tl">
                    <a:srgbClr val="000000">
                      <a:alpha val="43137"/>
                    </a:srgbClr>
                  </a:outerShdw>
                </a:effectLst>
                <a:latin typeface="Bell MT" panose="02020503060305020303" pitchFamily="18" charset="0"/>
              </a:rPr>
              <a:t>51 ARTÍCULOS</a:t>
            </a:r>
          </a:p>
        </p:txBody>
      </p:sp>
      <p:sp>
        <p:nvSpPr>
          <p:cNvPr id="23" name="Flecha: a la derecha 22">
            <a:extLst>
              <a:ext uri="{FF2B5EF4-FFF2-40B4-BE49-F238E27FC236}">
                <a16:creationId xmlns:a16="http://schemas.microsoft.com/office/drawing/2014/main" id="{BB3AB72D-D011-4D74-A80E-CD491E51B01B}"/>
              </a:ext>
            </a:extLst>
          </p:cNvPr>
          <p:cNvSpPr/>
          <p:nvPr/>
        </p:nvSpPr>
        <p:spPr>
          <a:xfrm>
            <a:off x="7147419" y="1179555"/>
            <a:ext cx="1291905" cy="477054"/>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5" name="TextBox 2">
            <a:extLst>
              <a:ext uri="{FF2B5EF4-FFF2-40B4-BE49-F238E27FC236}">
                <a16:creationId xmlns:a16="http://schemas.microsoft.com/office/drawing/2014/main" id="{E6A407AA-DC8C-4217-B590-3ED7F6938ABD}"/>
              </a:ext>
            </a:extLst>
          </p:cNvPr>
          <p:cNvSpPr txBox="1"/>
          <p:nvPr/>
        </p:nvSpPr>
        <p:spPr>
          <a:xfrm>
            <a:off x="302175" y="5841663"/>
            <a:ext cx="5775089" cy="276999"/>
          </a:xfrm>
          <a:prstGeom prst="rect">
            <a:avLst/>
          </a:prstGeom>
          <a:noFill/>
        </p:spPr>
        <p:txBody>
          <a:bodyPr wrap="square" rtlCol="0">
            <a:spAutoFit/>
          </a:bodyPr>
          <a:lstStyle/>
          <a:p>
            <a:pPr algn="ctr"/>
            <a:r>
              <a:rPr lang="es-EC" sz="1200" b="1" dirty="0">
                <a:latin typeface="+mj-lt"/>
              </a:rPr>
              <a:t>Fig. 4. </a:t>
            </a:r>
            <a:r>
              <a:rPr lang="es-EC" sz="1200" dirty="0">
                <a:latin typeface="+mj-lt"/>
              </a:rPr>
              <a:t>Búsqueda en SCOPUS (Conducción Autónoma). Artículos por año. </a:t>
            </a:r>
            <a:r>
              <a:rPr lang="es-EC" sz="1200" b="1" dirty="0">
                <a:latin typeface="+mj-lt"/>
              </a:rPr>
              <a:t>[1].</a:t>
            </a:r>
          </a:p>
        </p:txBody>
      </p:sp>
      <p:sp>
        <p:nvSpPr>
          <p:cNvPr id="26" name="TextBox 2">
            <a:extLst>
              <a:ext uri="{FF2B5EF4-FFF2-40B4-BE49-F238E27FC236}">
                <a16:creationId xmlns:a16="http://schemas.microsoft.com/office/drawing/2014/main" id="{E1E1F3D8-ABBD-4242-8920-8EDFDAFBF7C2}"/>
              </a:ext>
            </a:extLst>
          </p:cNvPr>
          <p:cNvSpPr txBox="1"/>
          <p:nvPr/>
        </p:nvSpPr>
        <p:spPr>
          <a:xfrm>
            <a:off x="6114733" y="5813481"/>
            <a:ext cx="5775091" cy="276999"/>
          </a:xfrm>
          <a:prstGeom prst="rect">
            <a:avLst/>
          </a:prstGeom>
          <a:noFill/>
        </p:spPr>
        <p:txBody>
          <a:bodyPr wrap="square" rtlCol="0">
            <a:spAutoFit/>
          </a:bodyPr>
          <a:lstStyle/>
          <a:p>
            <a:pPr algn="ctr"/>
            <a:r>
              <a:rPr lang="es-EC" sz="1200" b="1" dirty="0">
                <a:latin typeface="+mj-lt"/>
              </a:rPr>
              <a:t>Fig. 5. </a:t>
            </a:r>
            <a:r>
              <a:rPr lang="es-EC" sz="1200" dirty="0">
                <a:latin typeface="+mj-lt"/>
              </a:rPr>
              <a:t>Búsqueda en SCOPUS (Conducción Autónoma). Artículos por fuente. </a:t>
            </a:r>
            <a:r>
              <a:rPr lang="es-EC" sz="1200" b="1" dirty="0">
                <a:latin typeface="+mj-lt"/>
              </a:rPr>
              <a:t>[1].</a:t>
            </a:r>
          </a:p>
        </p:txBody>
      </p:sp>
      <p:pic>
        <p:nvPicPr>
          <p:cNvPr id="15" name="Picture 6" descr="Universidad Politécnica de Madrid">
            <a:extLst>
              <a:ext uri="{FF2B5EF4-FFF2-40B4-BE49-F238E27FC236}">
                <a16:creationId xmlns:a16="http://schemas.microsoft.com/office/drawing/2014/main" id="{54087DF8-C2D0-43CC-86B4-5CB2C99CE06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descr="Gráfico, Gráfico de líneas&#10;&#10;Descripción generada automáticamente">
            <a:extLst>
              <a:ext uri="{FF2B5EF4-FFF2-40B4-BE49-F238E27FC236}">
                <a16:creationId xmlns:a16="http://schemas.microsoft.com/office/drawing/2014/main" id="{D552AC6D-3EA0-49ED-9AEC-EA55EF0D6F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11232" y="2236727"/>
            <a:ext cx="5775090" cy="3621778"/>
          </a:xfrm>
          <a:prstGeom prst="rect">
            <a:avLst/>
          </a:prstGeom>
          <a:ln>
            <a:solidFill>
              <a:schemeClr val="tx1"/>
            </a:solidFill>
          </a:ln>
        </p:spPr>
      </p:pic>
      <p:pic>
        <p:nvPicPr>
          <p:cNvPr id="14" name="Imagen 13" descr="Imagen que contiene Escala de tiempo&#10;&#10;Descripción generada automáticamente">
            <a:extLst>
              <a:ext uri="{FF2B5EF4-FFF2-40B4-BE49-F238E27FC236}">
                <a16:creationId xmlns:a16="http://schemas.microsoft.com/office/drawing/2014/main" id="{17A3EC73-F83B-474A-AB06-7F24FAFBC5E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5678" y="2229959"/>
            <a:ext cx="5775090" cy="3621778"/>
          </a:xfrm>
          <a:prstGeom prst="rect">
            <a:avLst/>
          </a:prstGeom>
          <a:ln>
            <a:solidFill>
              <a:schemeClr val="tx1"/>
            </a:solidFill>
          </a:ln>
        </p:spPr>
      </p:pic>
    </p:spTree>
    <p:extLst>
      <p:ext uri="{BB962C8B-B14F-4D97-AF65-F5344CB8AC3E}">
        <p14:creationId xmlns:p14="http://schemas.microsoft.com/office/powerpoint/2010/main" val="34373730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11</a:t>
            </a:fld>
            <a:endParaRPr lang="es-EC"/>
          </a:p>
        </p:txBody>
      </p:sp>
      <p:pic>
        <p:nvPicPr>
          <p:cNvPr id="12" name="Picture 6" descr="Universidad Politécnica de Madrid">
            <a:extLst>
              <a:ext uri="{FF2B5EF4-FFF2-40B4-BE49-F238E27FC236}">
                <a16:creationId xmlns:a16="http://schemas.microsoft.com/office/drawing/2014/main" id="{08BF2DE1-AF0F-4B5F-9315-6E4EF1E963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extLst>
              <p:ext uri="{D42A27DB-BD31-4B8C-83A1-F6EECF244321}">
                <p14:modId xmlns:p14="http://schemas.microsoft.com/office/powerpoint/2010/main" val="3960020956"/>
              </p:ext>
            </p:extLst>
          </p:nvPr>
        </p:nvGraphicFramePr>
        <p:xfrm>
          <a:off x="43693" y="901300"/>
          <a:ext cx="12102228" cy="4859888"/>
        </p:xfrm>
        <a:graphic>
          <a:graphicData uri="http://schemas.openxmlformats.org/drawingml/2006/table">
            <a:tbl>
              <a:tblPr>
                <a:tableStyleId>{2D5ABB26-0587-4C30-8999-92F81FD0307C}</a:tableStyleId>
              </a:tblPr>
              <a:tblGrid>
                <a:gridCol w="207527">
                  <a:extLst>
                    <a:ext uri="{9D8B030D-6E8A-4147-A177-3AD203B41FA5}">
                      <a16:colId xmlns:a16="http://schemas.microsoft.com/office/drawing/2014/main" val="3828620138"/>
                    </a:ext>
                  </a:extLst>
                </a:gridCol>
                <a:gridCol w="1448040">
                  <a:extLst>
                    <a:ext uri="{9D8B030D-6E8A-4147-A177-3AD203B41FA5}">
                      <a16:colId xmlns:a16="http://schemas.microsoft.com/office/drawing/2014/main" val="1320676258"/>
                    </a:ext>
                  </a:extLst>
                </a:gridCol>
                <a:gridCol w="6549028">
                  <a:extLst>
                    <a:ext uri="{9D8B030D-6E8A-4147-A177-3AD203B41FA5}">
                      <a16:colId xmlns:a16="http://schemas.microsoft.com/office/drawing/2014/main" val="831503089"/>
                    </a:ext>
                  </a:extLst>
                </a:gridCol>
                <a:gridCol w="1534883">
                  <a:extLst>
                    <a:ext uri="{9D8B030D-6E8A-4147-A177-3AD203B41FA5}">
                      <a16:colId xmlns:a16="http://schemas.microsoft.com/office/drawing/2014/main" val="3855764962"/>
                    </a:ext>
                  </a:extLst>
                </a:gridCol>
                <a:gridCol w="1083982">
                  <a:extLst>
                    <a:ext uri="{9D8B030D-6E8A-4147-A177-3AD203B41FA5}">
                      <a16:colId xmlns:a16="http://schemas.microsoft.com/office/drawing/2014/main" val="1339957589"/>
                    </a:ext>
                  </a:extLst>
                </a:gridCol>
                <a:gridCol w="1278768">
                  <a:extLst>
                    <a:ext uri="{9D8B030D-6E8A-4147-A177-3AD203B41FA5}">
                      <a16:colId xmlns:a16="http://schemas.microsoft.com/office/drawing/2014/main" val="2273159965"/>
                    </a:ext>
                  </a:extLst>
                </a:gridCol>
              </a:tblGrid>
              <a:tr h="158348">
                <a:tc>
                  <a:txBody>
                    <a:bodyPr/>
                    <a:lstStyle/>
                    <a:p>
                      <a:pPr algn="just"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CAT.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678666">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Times New Roman" panose="02020603050405020304" pitchFamily="18" charset="0"/>
                          <a:cs typeface="Times New Roman" panose="02020603050405020304" pitchFamily="18" charset="0"/>
                        </a:rPr>
                        <a:t>Clustering of Driving Encounter Scenarios Using Connected Vehicle Trajectories /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Agrupación de escenarios de encuentros de conducción utilizando trayectorias de vehículos conectados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Entrenamiento, Modelos</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agrupar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una amplia gama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escenarios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encuentros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conducción basados únicamente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trayectorias GPS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varios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vehículos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marco genérico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propuesto incorporado con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aprendizaje no supervisado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puede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agrupar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dat</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os de trayectorias múltiples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grupos distintos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Estos resultados de agrupación podrían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beneficiar la toma de decisiones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diseño de vehículos autónomos.</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el modelo puede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proporcionar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información sobre los comportamientos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interactivos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conductor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diferentes escenarios 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beneficiar el diseño de políticas de toma de decisiones amigables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eficientes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vehículos inteligentes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reconocer y clasificar interacciones en el entorno de múltiples modelos</a:t>
                      </a:r>
                    </a:p>
                    <a:p>
                      <a:pPr algn="just" fontAlgn="b"/>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autoencoder</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err="1">
                          <a:solidFill>
                            <a:schemeClr val="tx1"/>
                          </a:solidFill>
                          <a:effectLst/>
                          <a:latin typeface="Times New Roman" panose="02020603050405020304" pitchFamily="18" charset="0"/>
                          <a:cs typeface="Times New Roman" panose="02020603050405020304" pitchFamily="18" charset="0"/>
                        </a:rPr>
                        <a:t>Multi-vehicle</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err="1">
                          <a:solidFill>
                            <a:schemeClr val="tx1"/>
                          </a:solidFill>
                          <a:effectLst/>
                          <a:latin typeface="Times New Roman" panose="02020603050405020304" pitchFamily="18" charset="0"/>
                          <a:cs typeface="Times New Roman" panose="02020603050405020304" pitchFamily="18" charset="0"/>
                        </a:rPr>
                        <a:t>behavior</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err="1">
                          <a:solidFill>
                            <a:schemeClr val="tx1"/>
                          </a:solidFill>
                          <a:effectLst/>
                          <a:latin typeface="Times New Roman" panose="02020603050405020304" pitchFamily="18" charset="0"/>
                          <a:cs typeface="Times New Roman" panose="02020603050405020304" pitchFamily="18" charset="0"/>
                        </a:rPr>
                        <a:t>clustering</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err="1">
                          <a:solidFill>
                            <a:schemeClr val="tx1"/>
                          </a:solidFill>
                          <a:effectLst/>
                          <a:latin typeface="Times New Roman" panose="02020603050405020304" pitchFamily="18" charset="0"/>
                          <a:cs typeface="Times New Roman" panose="02020603050405020304" pitchFamily="18" charset="0"/>
                        </a:rPr>
                        <a:t>unsupervised</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err="1">
                          <a:solidFill>
                            <a:schemeClr val="tx1"/>
                          </a:solidFill>
                          <a:effectLst/>
                          <a:latin typeface="Times New Roman" panose="02020603050405020304" pitchFamily="18" charset="0"/>
                          <a:cs typeface="Times New Roman" panose="02020603050405020304" pitchFamily="18" charset="0"/>
                        </a:rPr>
                        <a:t>learning</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vehicle</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trajectory</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OBSERVACIÓN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s-EC" sz="900" u="none" strike="noStrike" dirty="0">
                          <a:solidFill>
                            <a:schemeClr val="tx1"/>
                          </a:solidFill>
                          <a:effectLst/>
                          <a:latin typeface="Times New Roman" panose="02020603050405020304" pitchFamily="18" charset="0"/>
                          <a:cs typeface="Times New Roman" panose="02020603050405020304" pitchFamily="18" charset="0"/>
                        </a:rPr>
                        <a:t>IEEE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Transactions</a:t>
                      </a:r>
                      <a:r>
                        <a:rPr lang="es-EC" sz="900" u="none" strike="noStrike" dirty="0">
                          <a:solidFill>
                            <a:schemeClr val="tx1"/>
                          </a:solidFill>
                          <a:effectLst/>
                          <a:latin typeface="Times New Roman" panose="02020603050405020304" pitchFamily="18" charset="0"/>
                          <a:cs typeface="Times New Roman" panose="02020603050405020304" pitchFamily="18" charset="0"/>
                        </a:rPr>
                        <a:t>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on</a:t>
                      </a:r>
                      <a:r>
                        <a:rPr lang="es-EC" sz="900" u="none" strike="noStrike" dirty="0">
                          <a:solidFill>
                            <a:schemeClr val="tx1"/>
                          </a:solidFill>
                          <a:effectLst/>
                          <a:latin typeface="Times New Roman" panose="02020603050405020304" pitchFamily="18" charset="0"/>
                          <a:cs typeface="Times New Roman" panose="02020603050405020304" pitchFamily="18" charset="0"/>
                        </a:rPr>
                        <a:t>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Intelligent</a:t>
                      </a:r>
                      <a:r>
                        <a:rPr lang="es-EC" sz="900" u="none" strike="noStrike" dirty="0">
                          <a:solidFill>
                            <a:schemeClr val="tx1"/>
                          </a:solidFill>
                          <a:effectLst/>
                          <a:latin typeface="Times New Roman" panose="02020603050405020304" pitchFamily="18" charset="0"/>
                          <a:cs typeface="Times New Roman" panose="02020603050405020304" pitchFamily="18" charset="0"/>
                        </a:rPr>
                        <a:t>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Vehicles</a:t>
                      </a:r>
                      <a:r>
                        <a:rPr lang="es-EC" sz="900" u="none" strike="noStrike" dirty="0">
                          <a:solidFill>
                            <a:schemeClr val="tx1"/>
                          </a:solidFill>
                          <a:effectLst/>
                          <a:latin typeface="Times New Roman" panose="02020603050405020304" pitchFamily="18" charset="0"/>
                          <a:cs typeface="Times New Roman" panose="02020603050405020304" pitchFamily="18" charset="0"/>
                        </a:rPr>
                        <a:t> , 5 (3), art. no. 8995532, pp. 485-496.</a:t>
                      </a:r>
                      <a:endParaRPr lang="es-EC"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0273888"/>
                  </a:ext>
                </a:extLst>
              </a:tr>
              <a:tr h="635319">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Gated Recurrent Fusion to Learn Driving Behavior from Temporal Multimodal Data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Fusión recurrente cerrada para aprender el comportamiento de conducción a partir de datos multimodales temporales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indent="0" algn="ctr"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TORCS </a:t>
                      </a:r>
                      <a:r>
                        <a:rPr lang="es-EC" sz="900" b="1" i="1"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driving</a:t>
                      </a:r>
                      <a:endPar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aprendizaje profundo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para conocer en conjunto: el estado del vehículo / entorno (fusión de sensores) y la política del conductor (a partir de datos temporales).</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rendimiento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superior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sobre líneas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base multimodales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temporales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tareas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regresión y clasificación supervisadas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todo en el ámbito de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navegación autónoma.</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evaluar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efectividad de GRFU(Unidades de fusión recurrente cerradas)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otros entornos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multimodales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temporales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desafiantes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que no se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limitan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al dominio de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conducción autónoma</a:t>
                      </a:r>
                    </a:p>
                    <a:p>
                      <a:pPr marL="0" indent="0" algn="just" fontAlgn="b">
                        <a:buFontTx/>
                        <a:buNone/>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computer vision for transportation</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intelligent transportation systems</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Sensor fusion</a:t>
                      </a:r>
                      <a:endParaRPr lang="es-EC" sz="900" b="1"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IEEE Robotics and Automation Letters</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 5 (2), art. no. 8963766, pp. 1287-1294.</a:t>
                      </a:r>
                    </a:p>
                    <a:p>
                      <a:pPr algn="ctr" fontAlgn="b"/>
                      <a:endParaRPr lang="es-EC"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3036636"/>
                  </a:ext>
                </a:extLst>
              </a:tr>
              <a:tr h="0">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Learning V2V interactive driving patterns at signalized intersections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Aprendizaje de patrones de conducción interactivos V2V en intersecciones señalizadas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Entrenamiento, Modelos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marco flexible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extraer automáticamente patrones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(interacción de múltiples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V2V en las intersecciones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interacción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secuencias temporales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observadas basadas 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primitivas impulsoras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se utilizan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706 eventos V2V naturalistas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8 intersecciones urbanas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señalizadas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típicas para validar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eficacia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del marco propuesto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basado en primitivas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Los resultados experimentales demuestran que existen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15 tipos de patrones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conducción interactivos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comportamientos V2V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las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intersecciones de la base de datos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las intersecciones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son con semáforos debido a la limitación de datos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luego podría extenderse-&gt;</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intersecciones no señalizada</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Aprendizaje no paramétrico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bayesiano</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;Conducir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primitivas;Patrones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interacción;</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Vehículo</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 vehículo (V2V)</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(2019)</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Transportation Research Part C: Emerging Technologies , 108, pp. 151-166.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5 times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187789"/>
                  </a:ext>
                </a:extLst>
              </a:tr>
              <a:tr h="104674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CSIP: A Synchronous Protocol for Automated Vehicles at Road Intersections /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CSIP: Un protocolo síncrono para vehículos automatizados en las intersecciones de carreteras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propuesta</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presentamos un protocolo de intersección seguro y práctico llamado Protocolo de intersección síncrona configurable (CSIP).</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0" i="0" u="none" strike="noStrike" dirty="0">
                          <a:solidFill>
                            <a:schemeClr val="tx1"/>
                          </a:solidFill>
                          <a:effectLst/>
                          <a:latin typeface="Times New Roman" panose="02020603050405020304" pitchFamily="18" charset="0"/>
                          <a:cs typeface="Times New Roman" panose="02020603050405020304" pitchFamily="18" charset="0"/>
                        </a:rPr>
                        <a:t>CSIP es una versión más general y resistente de BRIP.(distancia entre vehículos por erro del GPS) (Fallas del control)</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simulación-&gt;</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CSIP nunca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conduce 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accidentes de tráfico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incluso cuando el sistema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tiene errores de ubicación típicos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que CSIP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aumenta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rendimiento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tráfico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las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intersecciones en comparación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con las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intersecciones señalizadas comunes.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ampliar el protocolo de intersección síncrona para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vehículos de diferentes tamaños.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kern="1200" dirty="0">
                          <a:solidFill>
                            <a:schemeClr val="tx1"/>
                          </a:solidFill>
                          <a:effectLst>
                            <a:outerShdw blurRad="38100" dist="38100" dir="2700000" algn="tl">
                              <a:srgbClr val="000000">
                                <a:alpha val="43137"/>
                              </a:srgbClr>
                            </a:outerShdw>
                          </a:effectLst>
                          <a:latin typeface="Times New Roman" panose="02020603050405020304" pitchFamily="18" charset="0"/>
                          <a:ea typeface="+mn-ea"/>
                          <a:cs typeface="Times New Roman" panose="02020603050405020304" pitchFamily="18" charset="0"/>
                        </a:rPr>
                        <a:t>AUTHOR KEYWORDS: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Autonomous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vehicles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err="1">
                          <a:solidFill>
                            <a:schemeClr val="tx1"/>
                          </a:solidFill>
                          <a:effectLst/>
                          <a:latin typeface="Times New Roman" panose="02020603050405020304" pitchFamily="18" charset="0"/>
                          <a:cs typeface="Times New Roman" panose="02020603050405020304" pitchFamily="18" charset="0"/>
                        </a:rPr>
                        <a:t>Intelligent</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err="1">
                          <a:solidFill>
                            <a:schemeClr val="tx1"/>
                          </a:solidFill>
                          <a:effectLst/>
                          <a:latin typeface="Times New Roman" panose="02020603050405020304" pitchFamily="18" charset="0"/>
                          <a:cs typeface="Times New Roman" panose="02020603050405020304" pitchFamily="18" charset="0"/>
                        </a:rPr>
                        <a:t>transportation</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err="1">
                          <a:solidFill>
                            <a:schemeClr val="tx1"/>
                          </a:solidFill>
                          <a:effectLst/>
                          <a:latin typeface="Times New Roman" panose="02020603050405020304" pitchFamily="18" charset="0"/>
                          <a:cs typeface="Times New Roman" panose="02020603050405020304" pitchFamily="18" charset="0"/>
                        </a:rPr>
                        <a:t>systems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Intersection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management</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Mobile robots;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Synchronization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Vehicular </a:t>
                      </a:r>
                      <a:r>
                        <a:rPr lang="es-EC" sz="900" b="1" i="1" u="none" strike="noStrike" dirty="0" err="1">
                          <a:solidFill>
                            <a:schemeClr val="tx1"/>
                          </a:solidFill>
                          <a:effectLst/>
                          <a:latin typeface="Times New Roman" panose="02020603050405020304" pitchFamily="18" charset="0"/>
                          <a:cs typeface="Times New Roman" panose="02020603050405020304" pitchFamily="18" charset="0"/>
                        </a:rPr>
                        <a:t>networks</a:t>
                      </a:r>
                      <a:endParaRPr lang="es-EC" sz="900" b="1"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(2019)</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ACM Transactions on Cyber-Physical Systems</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 3 (3), art. no. 25, .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1 time.</a:t>
                      </a:r>
                      <a:endParaRPr lang="es-EC"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8354840"/>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2.4 “Carnegie Mellon University"</a:t>
            </a:r>
          </a:p>
        </p:txBody>
      </p:sp>
      <p:sp>
        <p:nvSpPr>
          <p:cNvPr id="33" name="TextBox 5">
            <a:extLst>
              <a:ext uri="{FF2B5EF4-FFF2-40B4-BE49-F238E27FC236}">
                <a16:creationId xmlns:a16="http://schemas.microsoft.com/office/drawing/2014/main" id="{7D8E9081-645F-41F5-87EA-2C1470705410}"/>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sp>
        <p:nvSpPr>
          <p:cNvPr id="34" name="TextBox 2">
            <a:extLst>
              <a:ext uri="{FF2B5EF4-FFF2-40B4-BE49-F238E27FC236}">
                <a16:creationId xmlns:a16="http://schemas.microsoft.com/office/drawing/2014/main" id="{0EA699F8-F34B-4073-A0BE-2A95E9A93204}"/>
              </a:ext>
            </a:extLst>
          </p:cNvPr>
          <p:cNvSpPr txBox="1"/>
          <p:nvPr/>
        </p:nvSpPr>
        <p:spPr>
          <a:xfrm>
            <a:off x="44275" y="5731822"/>
            <a:ext cx="12101423" cy="276999"/>
          </a:xfrm>
          <a:prstGeom prst="rect">
            <a:avLst/>
          </a:prstGeom>
          <a:noFill/>
        </p:spPr>
        <p:txBody>
          <a:bodyPr wrap="square" rtlCol="0">
            <a:spAutoFit/>
          </a:bodyPr>
          <a:lstStyle/>
          <a:p>
            <a:pPr algn="ctr"/>
            <a:r>
              <a:rPr lang="es-EC" sz="1200" b="1" dirty="0">
                <a:latin typeface="+mj-lt"/>
              </a:rPr>
              <a:t>Tabla. 2. </a:t>
            </a:r>
            <a:r>
              <a:rPr lang="es-EC" sz="1200" dirty="0">
                <a:latin typeface="+mj-lt"/>
              </a:rPr>
              <a:t>Conducción Autónoma: principales artículos (2018-2021) por fecha (descendente). “Carnegie Mellon </a:t>
            </a:r>
            <a:r>
              <a:rPr lang="es-EC" sz="1200" dirty="0" err="1">
                <a:latin typeface="+mj-lt"/>
              </a:rPr>
              <a:t>University</a:t>
            </a:r>
            <a:r>
              <a:rPr lang="es-EC" sz="1200" dirty="0">
                <a:latin typeface="+mj-lt"/>
              </a:rPr>
              <a:t>" </a:t>
            </a:r>
            <a:r>
              <a:rPr lang="es-EC" sz="1200" b="1" dirty="0">
                <a:latin typeface="+mj-lt"/>
              </a:rPr>
              <a:t>[1].</a:t>
            </a:r>
          </a:p>
        </p:txBody>
      </p:sp>
      <p:pic>
        <p:nvPicPr>
          <p:cNvPr id="4" name="Imagen 3">
            <a:extLst>
              <a:ext uri="{FF2B5EF4-FFF2-40B4-BE49-F238E27FC236}">
                <a16:creationId xmlns:a16="http://schemas.microsoft.com/office/drawing/2014/main" id="{8F7E9B13-5D74-46B2-94D3-87D119FF81A0}"/>
              </a:ext>
            </a:extLst>
          </p:cNvPr>
          <p:cNvPicPr>
            <a:picLocks noChangeAspect="1"/>
          </p:cNvPicPr>
          <p:nvPr/>
        </p:nvPicPr>
        <p:blipFill>
          <a:blip r:embed="rId5"/>
          <a:stretch>
            <a:fillRect/>
          </a:stretch>
        </p:blipFill>
        <p:spPr>
          <a:xfrm>
            <a:off x="8380095" y="1389564"/>
            <a:ext cx="1276553" cy="754211"/>
          </a:xfrm>
          <a:prstGeom prst="rect">
            <a:avLst/>
          </a:prstGeom>
        </p:spPr>
      </p:pic>
      <p:pic>
        <p:nvPicPr>
          <p:cNvPr id="6" name="Imagen 5">
            <a:extLst>
              <a:ext uri="{FF2B5EF4-FFF2-40B4-BE49-F238E27FC236}">
                <a16:creationId xmlns:a16="http://schemas.microsoft.com/office/drawing/2014/main" id="{5A1B6C1C-9779-4489-A7C7-33A26BF853EB}"/>
              </a:ext>
            </a:extLst>
          </p:cNvPr>
          <p:cNvPicPr>
            <a:picLocks noChangeAspect="1"/>
          </p:cNvPicPr>
          <p:nvPr/>
        </p:nvPicPr>
        <p:blipFill>
          <a:blip r:embed="rId6"/>
          <a:stretch>
            <a:fillRect/>
          </a:stretch>
        </p:blipFill>
        <p:spPr>
          <a:xfrm>
            <a:off x="8285898" y="2457137"/>
            <a:ext cx="1464945" cy="945371"/>
          </a:xfrm>
          <a:prstGeom prst="rect">
            <a:avLst/>
          </a:prstGeom>
        </p:spPr>
      </p:pic>
      <p:pic>
        <p:nvPicPr>
          <p:cNvPr id="8" name="Imagen 7">
            <a:extLst>
              <a:ext uri="{FF2B5EF4-FFF2-40B4-BE49-F238E27FC236}">
                <a16:creationId xmlns:a16="http://schemas.microsoft.com/office/drawing/2014/main" id="{4FE6AEA5-6F33-4E8F-8258-CC91EC9862AD}"/>
              </a:ext>
            </a:extLst>
          </p:cNvPr>
          <p:cNvPicPr>
            <a:picLocks noChangeAspect="1"/>
          </p:cNvPicPr>
          <p:nvPr/>
        </p:nvPicPr>
        <p:blipFill>
          <a:blip r:embed="rId7"/>
          <a:stretch>
            <a:fillRect/>
          </a:stretch>
        </p:blipFill>
        <p:spPr>
          <a:xfrm>
            <a:off x="9982200" y="2564538"/>
            <a:ext cx="734167" cy="730568"/>
          </a:xfrm>
          <a:prstGeom prst="rect">
            <a:avLst/>
          </a:prstGeom>
        </p:spPr>
      </p:pic>
      <p:pic>
        <p:nvPicPr>
          <p:cNvPr id="13" name="Imagen 12">
            <a:extLst>
              <a:ext uri="{FF2B5EF4-FFF2-40B4-BE49-F238E27FC236}">
                <a16:creationId xmlns:a16="http://schemas.microsoft.com/office/drawing/2014/main" id="{6E30BB4B-CC5F-4B50-B390-D7B47AD0147F}"/>
              </a:ext>
            </a:extLst>
          </p:cNvPr>
          <p:cNvPicPr>
            <a:picLocks noChangeAspect="1"/>
          </p:cNvPicPr>
          <p:nvPr/>
        </p:nvPicPr>
        <p:blipFill>
          <a:blip r:embed="rId8"/>
          <a:stretch>
            <a:fillRect/>
          </a:stretch>
        </p:blipFill>
        <p:spPr>
          <a:xfrm>
            <a:off x="9995555" y="3607276"/>
            <a:ext cx="696278" cy="686187"/>
          </a:xfrm>
          <a:prstGeom prst="rect">
            <a:avLst/>
          </a:prstGeom>
        </p:spPr>
      </p:pic>
      <p:pic>
        <p:nvPicPr>
          <p:cNvPr id="14" name="Imagen 13">
            <a:extLst>
              <a:ext uri="{FF2B5EF4-FFF2-40B4-BE49-F238E27FC236}">
                <a16:creationId xmlns:a16="http://schemas.microsoft.com/office/drawing/2014/main" id="{A1A76192-B71E-4979-A574-E44D864D0382}"/>
              </a:ext>
            </a:extLst>
          </p:cNvPr>
          <p:cNvPicPr>
            <a:picLocks noChangeAspect="1"/>
          </p:cNvPicPr>
          <p:nvPr/>
        </p:nvPicPr>
        <p:blipFill>
          <a:blip r:embed="rId9"/>
          <a:stretch>
            <a:fillRect/>
          </a:stretch>
        </p:blipFill>
        <p:spPr>
          <a:xfrm>
            <a:off x="8290559" y="3566766"/>
            <a:ext cx="765497" cy="932155"/>
          </a:xfrm>
          <a:prstGeom prst="rect">
            <a:avLst/>
          </a:prstGeom>
        </p:spPr>
      </p:pic>
      <p:pic>
        <p:nvPicPr>
          <p:cNvPr id="15" name="Imagen 14">
            <a:extLst>
              <a:ext uri="{FF2B5EF4-FFF2-40B4-BE49-F238E27FC236}">
                <a16:creationId xmlns:a16="http://schemas.microsoft.com/office/drawing/2014/main" id="{B40943E7-5099-4657-BD43-65DE651FE5E1}"/>
              </a:ext>
            </a:extLst>
          </p:cNvPr>
          <p:cNvPicPr>
            <a:picLocks noChangeAspect="1"/>
          </p:cNvPicPr>
          <p:nvPr/>
        </p:nvPicPr>
        <p:blipFill>
          <a:blip r:embed="rId10"/>
          <a:stretch>
            <a:fillRect/>
          </a:stretch>
        </p:blipFill>
        <p:spPr>
          <a:xfrm>
            <a:off x="9056057" y="3564336"/>
            <a:ext cx="701867" cy="945372"/>
          </a:xfrm>
          <a:prstGeom prst="rect">
            <a:avLst/>
          </a:prstGeom>
        </p:spPr>
      </p:pic>
      <p:pic>
        <p:nvPicPr>
          <p:cNvPr id="3" name="Imagen 2">
            <a:extLst>
              <a:ext uri="{FF2B5EF4-FFF2-40B4-BE49-F238E27FC236}">
                <a16:creationId xmlns:a16="http://schemas.microsoft.com/office/drawing/2014/main" id="{3731BCC8-27B8-40C4-8372-888031B35057}"/>
              </a:ext>
            </a:extLst>
          </p:cNvPr>
          <p:cNvPicPr>
            <a:picLocks noChangeAspect="1"/>
          </p:cNvPicPr>
          <p:nvPr/>
        </p:nvPicPr>
        <p:blipFill>
          <a:blip r:embed="rId11"/>
          <a:stretch>
            <a:fillRect/>
          </a:stretch>
        </p:blipFill>
        <p:spPr>
          <a:xfrm>
            <a:off x="8295631" y="4958345"/>
            <a:ext cx="1452078" cy="520071"/>
          </a:xfrm>
          <a:prstGeom prst="rect">
            <a:avLst/>
          </a:prstGeom>
        </p:spPr>
      </p:pic>
      <p:pic>
        <p:nvPicPr>
          <p:cNvPr id="11" name="Imagen 10">
            <a:extLst>
              <a:ext uri="{FF2B5EF4-FFF2-40B4-BE49-F238E27FC236}">
                <a16:creationId xmlns:a16="http://schemas.microsoft.com/office/drawing/2014/main" id="{4D416A2A-1AFD-49A2-AED4-4CC353791E83}"/>
              </a:ext>
            </a:extLst>
          </p:cNvPr>
          <p:cNvPicPr>
            <a:picLocks noChangeAspect="1"/>
          </p:cNvPicPr>
          <p:nvPr/>
        </p:nvPicPr>
        <p:blipFill>
          <a:blip r:embed="rId12"/>
          <a:stretch>
            <a:fillRect/>
          </a:stretch>
        </p:blipFill>
        <p:spPr>
          <a:xfrm>
            <a:off x="9995556" y="4790641"/>
            <a:ext cx="696278" cy="689518"/>
          </a:xfrm>
          <a:prstGeom prst="rect">
            <a:avLst/>
          </a:prstGeom>
        </p:spPr>
      </p:pic>
    </p:spTree>
    <p:extLst>
      <p:ext uri="{BB962C8B-B14F-4D97-AF65-F5344CB8AC3E}">
        <p14:creationId xmlns:p14="http://schemas.microsoft.com/office/powerpoint/2010/main" val="19467659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12</a:t>
            </a:fld>
            <a:endParaRPr lang="es-EC"/>
          </a:p>
        </p:txBody>
      </p:sp>
      <p:pic>
        <p:nvPicPr>
          <p:cNvPr id="12" name="Picture 6" descr="Universidad Politécnica de Madrid">
            <a:extLst>
              <a:ext uri="{FF2B5EF4-FFF2-40B4-BE49-F238E27FC236}">
                <a16:creationId xmlns:a16="http://schemas.microsoft.com/office/drawing/2014/main" id="{08BF2DE1-AF0F-4B5F-9315-6E4EF1E963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extLst>
              <p:ext uri="{D42A27DB-BD31-4B8C-83A1-F6EECF244321}">
                <p14:modId xmlns:p14="http://schemas.microsoft.com/office/powerpoint/2010/main" val="3526290462"/>
              </p:ext>
            </p:extLst>
          </p:nvPr>
        </p:nvGraphicFramePr>
        <p:xfrm>
          <a:off x="43693" y="901300"/>
          <a:ext cx="12102228" cy="4898903"/>
        </p:xfrm>
        <a:graphic>
          <a:graphicData uri="http://schemas.openxmlformats.org/drawingml/2006/table">
            <a:tbl>
              <a:tblPr>
                <a:tableStyleId>{2D5ABB26-0587-4C30-8999-92F81FD0307C}</a:tableStyleId>
              </a:tblPr>
              <a:tblGrid>
                <a:gridCol w="207527">
                  <a:extLst>
                    <a:ext uri="{9D8B030D-6E8A-4147-A177-3AD203B41FA5}">
                      <a16:colId xmlns:a16="http://schemas.microsoft.com/office/drawing/2014/main" val="3828620138"/>
                    </a:ext>
                  </a:extLst>
                </a:gridCol>
                <a:gridCol w="1600440">
                  <a:extLst>
                    <a:ext uri="{9D8B030D-6E8A-4147-A177-3AD203B41FA5}">
                      <a16:colId xmlns:a16="http://schemas.microsoft.com/office/drawing/2014/main" val="1320676258"/>
                    </a:ext>
                  </a:extLst>
                </a:gridCol>
                <a:gridCol w="6396628">
                  <a:extLst>
                    <a:ext uri="{9D8B030D-6E8A-4147-A177-3AD203B41FA5}">
                      <a16:colId xmlns:a16="http://schemas.microsoft.com/office/drawing/2014/main" val="831503089"/>
                    </a:ext>
                  </a:extLst>
                </a:gridCol>
                <a:gridCol w="1534883">
                  <a:extLst>
                    <a:ext uri="{9D8B030D-6E8A-4147-A177-3AD203B41FA5}">
                      <a16:colId xmlns:a16="http://schemas.microsoft.com/office/drawing/2014/main" val="3855764962"/>
                    </a:ext>
                  </a:extLst>
                </a:gridCol>
                <a:gridCol w="1083982">
                  <a:extLst>
                    <a:ext uri="{9D8B030D-6E8A-4147-A177-3AD203B41FA5}">
                      <a16:colId xmlns:a16="http://schemas.microsoft.com/office/drawing/2014/main" val="1339957589"/>
                    </a:ext>
                  </a:extLst>
                </a:gridCol>
                <a:gridCol w="1278768">
                  <a:extLst>
                    <a:ext uri="{9D8B030D-6E8A-4147-A177-3AD203B41FA5}">
                      <a16:colId xmlns:a16="http://schemas.microsoft.com/office/drawing/2014/main" val="2273159965"/>
                    </a:ext>
                  </a:extLst>
                </a:gridCol>
              </a:tblGrid>
              <a:tr h="158348">
                <a:tc>
                  <a:txBody>
                    <a:bodyPr/>
                    <a:lstStyle/>
                    <a:p>
                      <a:pPr algn="just"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CAT.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678666">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Times New Roman" panose="02020603050405020304" pitchFamily="18" charset="0"/>
                          <a:cs typeface="Times New Roman" panose="02020603050405020304" pitchFamily="18" charset="0"/>
                        </a:rPr>
                        <a:t>DLT-Net: Joint Detection of Drivable Areas, Lane Lines, and Traffic Objects</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DLT-Net: Detección Conjunta de Disfruta de la conducción </a:t>
                      </a:r>
                      <a:r>
                        <a:rPr lang="es-EC" sz="900" b="0" i="1" u="none" strike="noStrike" dirty="0" err="1">
                          <a:solidFill>
                            <a:schemeClr val="tx1"/>
                          </a:solidFill>
                          <a:effectLst/>
                          <a:latin typeface="Times New Roman" panose="02020603050405020304" pitchFamily="18" charset="0"/>
                          <a:cs typeface="Times New Roman" panose="02020603050405020304" pitchFamily="18" charset="0"/>
                        </a:rPr>
                        <a:t>Areas</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carril </a:t>
                      </a:r>
                      <a:r>
                        <a:rPr lang="es-EC" sz="900" b="0" i="1" u="none" strike="noStrike" dirty="0" err="1">
                          <a:solidFill>
                            <a:schemeClr val="tx1"/>
                          </a:solidFill>
                          <a:effectLst/>
                          <a:latin typeface="Times New Roman" panose="02020603050405020304" pitchFamily="18" charset="0"/>
                          <a:cs typeface="Times New Roman" panose="02020603050405020304" pitchFamily="18" charset="0"/>
                        </a:rPr>
                        <a:t>Lines</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y Tráfico Objetos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Entrenamiento, Modelos</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red neuronal unificada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llamada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DLT-Net</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para detectar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áreas manejables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líneas de carril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objetos de tráfico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simultáneamente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(Cuando: no se dispone de un mapa de alta definición y una localización precisa)</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modelo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supera</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red multitarea convencional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términos de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precisión de tareas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eficiencia computacional general</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el desafiante conjunto de datos BDD.</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algunas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líneas de carriles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el conjunto de datos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BDD</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son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intermitentes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estos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métodos no pueden predecir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bien las líneas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carriles rotas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algn="just" fontAlgn="b"/>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deep learning</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drivable area detection</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lane line detection</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Multi-task network</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traffic object detection.</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(2019)</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IEEE Transactions on Intelligent Transportation Systems, . </a:t>
                      </a:r>
                      <a:r>
                        <a:rPr lang="en-US"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2 times</a:t>
                      </a:r>
                      <a:r>
                        <a:rPr lang="en-US" sz="900" u="none" strike="noStrike" dirty="0">
                          <a:solidFill>
                            <a:schemeClr val="tx1"/>
                          </a:solidFill>
                          <a:effectLst/>
                          <a:latin typeface="Times New Roman" panose="02020603050405020304" pitchFamily="18" charset="0"/>
                          <a:cs typeface="Times New Roman" panose="02020603050405020304" pitchFamily="18" charset="0"/>
                        </a:rPr>
                        <a:t>.</a:t>
                      </a:r>
                      <a:endParaRPr lang="es-EC"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0273888"/>
                  </a:ext>
                </a:extLst>
              </a:tr>
              <a:tr h="1205883">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Road-segmentation-based curb detection method for self-driving via a 3D-LiDAR sensor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Método de detección de bordillos basado en la segmentación de carreteras para la conducción autónoma a </a:t>
                      </a:r>
                      <a:r>
                        <a:rPr lang="es-EC" sz="900" b="0" i="1" u="none" strike="noStrike" dirty="0" err="1">
                          <a:solidFill>
                            <a:schemeClr val="tx1"/>
                          </a:solidFill>
                          <a:effectLst/>
                          <a:latin typeface="Times New Roman" panose="02020603050405020304" pitchFamily="18" charset="0"/>
                          <a:cs typeface="Times New Roman" panose="02020603050405020304" pitchFamily="18" charset="0"/>
                        </a:rPr>
                        <a:t>travésde</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un sensor 3D-LiDAR</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PRUEBAS REALES: </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VEHÍCULO AUTÓNOMO</a:t>
                      </a:r>
                      <a:endPar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 método de detección de bordillos en tiempo real que segmenta automáticamente la carretera y detecta sus bordillos mediante un sensor 3D-LiDAR.</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El método propuesto se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prueba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los conjuntos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datos adquiridos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del automóvil autónomo del laboratorio de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VeCaN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Universidad de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Tongji</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.(La recuperación promedio, la precisión y su media armónica son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todossuperiores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al 80%) (tiempo medio de procesamiento de cada cuadro es de solo 12 ms)</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detectar los bordillos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con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obstáculos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como otros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vehículos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peatones en la carretera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indent="0" algn="just" fontAlgn="b">
                        <a:buFontTx/>
                        <a:buNone/>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3D-LiDAR sensor</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curb detection</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road segmentation</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Self-driving; sliding-beam model</a:t>
                      </a:r>
                      <a:endParaRPr lang="es-EC" sz="900" b="1"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(2018)</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IEEE Transactions on Intelligent Transportation Systems, 19 (12), art. no. 8291612, pp. 3981-3991. </a:t>
                      </a:r>
                      <a:r>
                        <a:rPr lang="en-US"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33 times.</a:t>
                      </a:r>
                      <a:endParaRPr lang="es-EC"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3036636"/>
                  </a:ext>
                </a:extLst>
              </a:tr>
              <a:tr h="104674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Tools and Methodologies for Autonomous Driving Systems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a:solidFill>
                            <a:schemeClr val="tx1"/>
                          </a:solidFill>
                          <a:effectLst/>
                          <a:highlight>
                            <a:srgbClr val="00FF00"/>
                          </a:highlight>
                          <a:latin typeface="Times New Roman" panose="02020603050405020304" pitchFamily="18" charset="0"/>
                          <a:cs typeface="Times New Roman" panose="02020603050405020304" pitchFamily="18" charset="0"/>
                        </a:rPr>
                        <a:t>Herramientas y metodologías para sistemas de conducción autónomos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TORCS </a:t>
                      </a:r>
                      <a:r>
                        <a:rPr lang="es-EC" sz="900" b="1" i="1"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driving</a:t>
                      </a:r>
                      <a:endPar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arquitectura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referencia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estándar 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CAV</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las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herramientas</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y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metodologías</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que se utiliza 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modelar, diseñar, desarrollar y probar sistemas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para realizar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aplicaciones CAV</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Las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herramientas y metodologías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permiten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gestionar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forma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eficaz</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complejidad y los requisitos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de prueba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desarrollar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tecnología de vehículos conectados y automatizados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solo probado en TROCS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desarrollar 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herramienta-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&gt;</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probar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la nueva función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contra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una gran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base de datos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pruebas configuradas por el usuario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pruebas aleatorias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-&gt;comportamiento funcional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correcto.Un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banco de pruebas de hardware en el bucle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(HIL)</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Autonomous vehicles</a:t>
                      </a:r>
                      <a:r>
                        <a:rPr lang="en-US" sz="900" b="0" i="1"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cyber-physical systems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design methodology</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design tools; real-time systems; software tools</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(2018)</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Proceedings of the IEEE</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 106 (9), art. no. 8418447, pp. 1700-1716.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8 times.</a:t>
                      </a:r>
                      <a:endParaRPr lang="es-EC"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8354840"/>
                  </a:ext>
                </a:extLst>
              </a:tr>
              <a:tr h="104674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Lane-change intention estimation for car-following control in autonomous driving</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Estimación de la intención de cambio de carril para el control de seguimiento del automóvil en la </a:t>
                      </a:r>
                      <a:r>
                        <a:rPr lang="es-EC" sz="900" b="0" i="1" u="none" strike="noStrike" dirty="0" err="1">
                          <a:solidFill>
                            <a:schemeClr val="tx1"/>
                          </a:solidFill>
                          <a:effectLst/>
                          <a:latin typeface="Times New Roman" panose="02020603050405020304" pitchFamily="18" charset="0"/>
                          <a:cs typeface="Times New Roman" panose="02020603050405020304" pitchFamily="18" charset="0"/>
                        </a:rPr>
                        <a:t>conducciónautónoma</a:t>
                      </a:r>
                      <a:endParaRPr lang="es-EC" sz="900" b="0"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Entrenamiento, Modelos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 método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estimación del comportamiento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reconocer y predecir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las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intenciones de cambio de carril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función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información contextual del tráfico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el método propuesto puede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estimar con precisión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el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comportamiento del vehículo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por lo tanto,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superar el control tradicional de seguimiento del automóvil</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Cooperative car-following</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driving behavior estimation</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lane change prediction</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model predictive control</a:t>
                      </a:r>
                      <a:endParaRPr lang="es-EC" sz="900" b="1"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OBSERVACIÓN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(2018)</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IEEE Transactions on Intelligent Vehicles</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 3 (3), art. no. 8370696, pp. 276-286.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10 times.</a:t>
                      </a:r>
                      <a:endParaRPr lang="es-EC"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128391395"/>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2.4 “Carnegie Mellon University"</a:t>
            </a:r>
          </a:p>
        </p:txBody>
      </p:sp>
      <p:sp>
        <p:nvSpPr>
          <p:cNvPr id="33" name="TextBox 5">
            <a:extLst>
              <a:ext uri="{FF2B5EF4-FFF2-40B4-BE49-F238E27FC236}">
                <a16:creationId xmlns:a16="http://schemas.microsoft.com/office/drawing/2014/main" id="{7D8E9081-645F-41F5-87EA-2C1470705410}"/>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sp>
        <p:nvSpPr>
          <p:cNvPr id="34" name="TextBox 2">
            <a:extLst>
              <a:ext uri="{FF2B5EF4-FFF2-40B4-BE49-F238E27FC236}">
                <a16:creationId xmlns:a16="http://schemas.microsoft.com/office/drawing/2014/main" id="{0EA699F8-F34B-4073-A0BE-2A95E9A93204}"/>
              </a:ext>
            </a:extLst>
          </p:cNvPr>
          <p:cNvSpPr txBox="1"/>
          <p:nvPr/>
        </p:nvSpPr>
        <p:spPr>
          <a:xfrm>
            <a:off x="44275" y="5937562"/>
            <a:ext cx="12101423" cy="276999"/>
          </a:xfrm>
          <a:prstGeom prst="rect">
            <a:avLst/>
          </a:prstGeom>
          <a:noFill/>
        </p:spPr>
        <p:txBody>
          <a:bodyPr wrap="square" rtlCol="0">
            <a:spAutoFit/>
          </a:bodyPr>
          <a:lstStyle/>
          <a:p>
            <a:pPr algn="ctr"/>
            <a:r>
              <a:rPr lang="es-EC" sz="1200" b="1" dirty="0">
                <a:latin typeface="+mj-lt"/>
              </a:rPr>
              <a:t>Tabla. 2. </a:t>
            </a:r>
            <a:r>
              <a:rPr lang="es-EC" sz="1200" dirty="0">
                <a:latin typeface="+mj-lt"/>
              </a:rPr>
              <a:t>Conducción Autónoma: principales artículos (2018-2021) por fecha (descendente). “Carnegie Mellon </a:t>
            </a:r>
            <a:r>
              <a:rPr lang="es-EC" sz="1200" dirty="0" err="1">
                <a:latin typeface="+mj-lt"/>
              </a:rPr>
              <a:t>University</a:t>
            </a:r>
            <a:r>
              <a:rPr lang="es-EC" sz="1200" dirty="0">
                <a:latin typeface="+mj-lt"/>
              </a:rPr>
              <a:t>" </a:t>
            </a:r>
            <a:r>
              <a:rPr lang="es-EC" sz="1200" b="1" dirty="0">
                <a:latin typeface="+mj-lt"/>
              </a:rPr>
              <a:t>[1].</a:t>
            </a:r>
          </a:p>
        </p:txBody>
      </p:sp>
      <p:pic>
        <p:nvPicPr>
          <p:cNvPr id="18" name="Imagen 17">
            <a:extLst>
              <a:ext uri="{FF2B5EF4-FFF2-40B4-BE49-F238E27FC236}">
                <a16:creationId xmlns:a16="http://schemas.microsoft.com/office/drawing/2014/main" id="{8B4CBA70-2D90-4ED3-9A75-5F64B12A29A7}"/>
              </a:ext>
            </a:extLst>
          </p:cNvPr>
          <p:cNvPicPr>
            <a:picLocks noChangeAspect="1"/>
          </p:cNvPicPr>
          <p:nvPr/>
        </p:nvPicPr>
        <p:blipFill>
          <a:blip r:embed="rId5"/>
          <a:stretch>
            <a:fillRect/>
          </a:stretch>
        </p:blipFill>
        <p:spPr>
          <a:xfrm>
            <a:off x="9948862" y="1268729"/>
            <a:ext cx="749618" cy="738753"/>
          </a:xfrm>
          <a:prstGeom prst="rect">
            <a:avLst/>
          </a:prstGeom>
        </p:spPr>
      </p:pic>
      <p:pic>
        <p:nvPicPr>
          <p:cNvPr id="19" name="Imagen 18">
            <a:extLst>
              <a:ext uri="{FF2B5EF4-FFF2-40B4-BE49-F238E27FC236}">
                <a16:creationId xmlns:a16="http://schemas.microsoft.com/office/drawing/2014/main" id="{9BA1C832-6265-4530-93C3-936272306C5E}"/>
              </a:ext>
            </a:extLst>
          </p:cNvPr>
          <p:cNvPicPr>
            <a:picLocks noChangeAspect="1"/>
          </p:cNvPicPr>
          <p:nvPr/>
        </p:nvPicPr>
        <p:blipFill>
          <a:blip r:embed="rId6"/>
          <a:stretch>
            <a:fillRect/>
          </a:stretch>
        </p:blipFill>
        <p:spPr>
          <a:xfrm>
            <a:off x="8547141" y="1103138"/>
            <a:ext cx="926190" cy="1032743"/>
          </a:xfrm>
          <a:prstGeom prst="rect">
            <a:avLst/>
          </a:prstGeom>
        </p:spPr>
      </p:pic>
      <p:pic>
        <p:nvPicPr>
          <p:cNvPr id="20" name="Imagen 19">
            <a:extLst>
              <a:ext uri="{FF2B5EF4-FFF2-40B4-BE49-F238E27FC236}">
                <a16:creationId xmlns:a16="http://schemas.microsoft.com/office/drawing/2014/main" id="{99B8FC27-24F1-4B7D-AF70-CF85990BD5D4}"/>
              </a:ext>
            </a:extLst>
          </p:cNvPr>
          <p:cNvPicPr>
            <a:picLocks noChangeAspect="1"/>
          </p:cNvPicPr>
          <p:nvPr/>
        </p:nvPicPr>
        <p:blipFill>
          <a:blip r:embed="rId7"/>
          <a:stretch>
            <a:fillRect/>
          </a:stretch>
        </p:blipFill>
        <p:spPr>
          <a:xfrm>
            <a:off x="8337771" y="2856727"/>
            <a:ext cx="1344930" cy="513135"/>
          </a:xfrm>
          <a:prstGeom prst="rect">
            <a:avLst/>
          </a:prstGeom>
        </p:spPr>
      </p:pic>
      <p:pic>
        <p:nvPicPr>
          <p:cNvPr id="21" name="Imagen 20">
            <a:extLst>
              <a:ext uri="{FF2B5EF4-FFF2-40B4-BE49-F238E27FC236}">
                <a16:creationId xmlns:a16="http://schemas.microsoft.com/office/drawing/2014/main" id="{128087E9-2D29-4291-BFD7-0D0B1398D6D6}"/>
              </a:ext>
            </a:extLst>
          </p:cNvPr>
          <p:cNvPicPr>
            <a:picLocks noChangeAspect="1"/>
          </p:cNvPicPr>
          <p:nvPr/>
        </p:nvPicPr>
        <p:blipFill>
          <a:blip r:embed="rId8"/>
          <a:stretch>
            <a:fillRect/>
          </a:stretch>
        </p:blipFill>
        <p:spPr>
          <a:xfrm rot="16200000">
            <a:off x="8738044" y="1998534"/>
            <a:ext cx="632716" cy="1022182"/>
          </a:xfrm>
          <a:prstGeom prst="rect">
            <a:avLst/>
          </a:prstGeom>
        </p:spPr>
      </p:pic>
      <p:pic>
        <p:nvPicPr>
          <p:cNvPr id="22" name="Imagen 21">
            <a:extLst>
              <a:ext uri="{FF2B5EF4-FFF2-40B4-BE49-F238E27FC236}">
                <a16:creationId xmlns:a16="http://schemas.microsoft.com/office/drawing/2014/main" id="{6E9EE332-FCE8-4CD4-947F-A64F91D3D287}"/>
              </a:ext>
            </a:extLst>
          </p:cNvPr>
          <p:cNvPicPr>
            <a:picLocks noChangeAspect="1"/>
          </p:cNvPicPr>
          <p:nvPr/>
        </p:nvPicPr>
        <p:blipFill>
          <a:blip r:embed="rId9"/>
          <a:stretch>
            <a:fillRect/>
          </a:stretch>
        </p:blipFill>
        <p:spPr>
          <a:xfrm>
            <a:off x="9948862" y="2456606"/>
            <a:ext cx="745960" cy="738753"/>
          </a:xfrm>
          <a:prstGeom prst="rect">
            <a:avLst/>
          </a:prstGeom>
        </p:spPr>
      </p:pic>
      <p:pic>
        <p:nvPicPr>
          <p:cNvPr id="23" name="Imagen 22">
            <a:extLst>
              <a:ext uri="{FF2B5EF4-FFF2-40B4-BE49-F238E27FC236}">
                <a16:creationId xmlns:a16="http://schemas.microsoft.com/office/drawing/2014/main" id="{6984652E-BE84-4086-837B-D732355D9DD3}"/>
              </a:ext>
            </a:extLst>
          </p:cNvPr>
          <p:cNvPicPr>
            <a:picLocks noChangeAspect="1"/>
          </p:cNvPicPr>
          <p:nvPr/>
        </p:nvPicPr>
        <p:blipFill>
          <a:blip r:embed="rId10"/>
          <a:stretch>
            <a:fillRect/>
          </a:stretch>
        </p:blipFill>
        <p:spPr>
          <a:xfrm>
            <a:off x="8438167" y="3609552"/>
            <a:ext cx="1232470" cy="962312"/>
          </a:xfrm>
          <a:prstGeom prst="rect">
            <a:avLst/>
          </a:prstGeom>
        </p:spPr>
      </p:pic>
      <p:pic>
        <p:nvPicPr>
          <p:cNvPr id="24" name="Imagen 23">
            <a:extLst>
              <a:ext uri="{FF2B5EF4-FFF2-40B4-BE49-F238E27FC236}">
                <a16:creationId xmlns:a16="http://schemas.microsoft.com/office/drawing/2014/main" id="{E0802577-B9E4-4AF5-ABDC-12FAF921B948}"/>
              </a:ext>
            </a:extLst>
          </p:cNvPr>
          <p:cNvPicPr>
            <a:picLocks noChangeAspect="1"/>
          </p:cNvPicPr>
          <p:nvPr/>
        </p:nvPicPr>
        <p:blipFill>
          <a:blip r:embed="rId11"/>
          <a:stretch>
            <a:fillRect/>
          </a:stretch>
        </p:blipFill>
        <p:spPr>
          <a:xfrm>
            <a:off x="9956690" y="3711471"/>
            <a:ext cx="730304" cy="744624"/>
          </a:xfrm>
          <a:prstGeom prst="rect">
            <a:avLst/>
          </a:prstGeom>
        </p:spPr>
      </p:pic>
      <p:pic>
        <p:nvPicPr>
          <p:cNvPr id="25" name="Imagen 24">
            <a:extLst>
              <a:ext uri="{FF2B5EF4-FFF2-40B4-BE49-F238E27FC236}">
                <a16:creationId xmlns:a16="http://schemas.microsoft.com/office/drawing/2014/main" id="{4F60A517-B938-40CF-B80D-606F5F20AC69}"/>
              </a:ext>
            </a:extLst>
          </p:cNvPr>
          <p:cNvPicPr>
            <a:picLocks noChangeAspect="1"/>
          </p:cNvPicPr>
          <p:nvPr/>
        </p:nvPicPr>
        <p:blipFill>
          <a:blip r:embed="rId12"/>
          <a:stretch>
            <a:fillRect/>
          </a:stretch>
        </p:blipFill>
        <p:spPr>
          <a:xfrm>
            <a:off x="8503744" y="4846714"/>
            <a:ext cx="1101316" cy="850139"/>
          </a:xfrm>
          <a:prstGeom prst="rect">
            <a:avLst/>
          </a:prstGeom>
        </p:spPr>
      </p:pic>
    </p:spTree>
    <p:extLst>
      <p:ext uri="{BB962C8B-B14F-4D97-AF65-F5344CB8AC3E}">
        <p14:creationId xmlns:p14="http://schemas.microsoft.com/office/powerpoint/2010/main" val="32241065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13</a:t>
            </a:fld>
            <a:endParaRPr lang="es-EC"/>
          </a:p>
        </p:txBody>
      </p:sp>
      <p:pic>
        <p:nvPicPr>
          <p:cNvPr id="12" name="Picture 6" descr="Universidad Politécnica de Madrid">
            <a:extLst>
              <a:ext uri="{FF2B5EF4-FFF2-40B4-BE49-F238E27FC236}">
                <a16:creationId xmlns:a16="http://schemas.microsoft.com/office/drawing/2014/main" id="{08BF2DE1-AF0F-4B5F-9315-6E4EF1E963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extLst>
              <p:ext uri="{D42A27DB-BD31-4B8C-83A1-F6EECF244321}">
                <p14:modId xmlns:p14="http://schemas.microsoft.com/office/powerpoint/2010/main" val="941759078"/>
              </p:ext>
            </p:extLst>
          </p:nvPr>
        </p:nvGraphicFramePr>
        <p:xfrm>
          <a:off x="43693" y="901300"/>
          <a:ext cx="12102228" cy="1402313"/>
        </p:xfrm>
        <a:graphic>
          <a:graphicData uri="http://schemas.openxmlformats.org/drawingml/2006/table">
            <a:tbl>
              <a:tblPr>
                <a:tableStyleId>{2D5ABB26-0587-4C30-8999-92F81FD0307C}</a:tableStyleId>
              </a:tblPr>
              <a:tblGrid>
                <a:gridCol w="207527">
                  <a:extLst>
                    <a:ext uri="{9D8B030D-6E8A-4147-A177-3AD203B41FA5}">
                      <a16:colId xmlns:a16="http://schemas.microsoft.com/office/drawing/2014/main" val="3828620138"/>
                    </a:ext>
                  </a:extLst>
                </a:gridCol>
                <a:gridCol w="1448040">
                  <a:extLst>
                    <a:ext uri="{9D8B030D-6E8A-4147-A177-3AD203B41FA5}">
                      <a16:colId xmlns:a16="http://schemas.microsoft.com/office/drawing/2014/main" val="1320676258"/>
                    </a:ext>
                  </a:extLst>
                </a:gridCol>
                <a:gridCol w="6549028">
                  <a:extLst>
                    <a:ext uri="{9D8B030D-6E8A-4147-A177-3AD203B41FA5}">
                      <a16:colId xmlns:a16="http://schemas.microsoft.com/office/drawing/2014/main" val="831503089"/>
                    </a:ext>
                  </a:extLst>
                </a:gridCol>
                <a:gridCol w="1534883">
                  <a:extLst>
                    <a:ext uri="{9D8B030D-6E8A-4147-A177-3AD203B41FA5}">
                      <a16:colId xmlns:a16="http://schemas.microsoft.com/office/drawing/2014/main" val="3855764962"/>
                    </a:ext>
                  </a:extLst>
                </a:gridCol>
                <a:gridCol w="1083982">
                  <a:extLst>
                    <a:ext uri="{9D8B030D-6E8A-4147-A177-3AD203B41FA5}">
                      <a16:colId xmlns:a16="http://schemas.microsoft.com/office/drawing/2014/main" val="1339957589"/>
                    </a:ext>
                  </a:extLst>
                </a:gridCol>
                <a:gridCol w="1278768">
                  <a:extLst>
                    <a:ext uri="{9D8B030D-6E8A-4147-A177-3AD203B41FA5}">
                      <a16:colId xmlns:a16="http://schemas.microsoft.com/office/drawing/2014/main" val="2273159965"/>
                    </a:ext>
                  </a:extLst>
                </a:gridCol>
              </a:tblGrid>
              <a:tr h="158348">
                <a:tc>
                  <a:txBody>
                    <a:bodyPr/>
                    <a:lstStyle/>
                    <a:p>
                      <a:pPr algn="just"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CAT.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678666">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en-US" sz="900" b="0" i="0" u="none" strike="noStrike" dirty="0">
                          <a:solidFill>
                            <a:schemeClr val="tx1"/>
                          </a:solidFill>
                          <a:effectLst/>
                          <a:latin typeface="Times New Roman" panose="02020603050405020304" pitchFamily="18" charset="0"/>
                          <a:cs typeface="Times New Roman" panose="02020603050405020304" pitchFamily="18" charset="0"/>
                        </a:rPr>
                        <a:t>Automatic change detection in lane-level road networks using GPS trajectories </a:t>
                      </a:r>
                      <a:r>
                        <a:rPr lang="en-US" sz="900" b="0" i="1"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kern="1200" baseline="0" dirty="0">
                          <a:solidFill>
                            <a:schemeClr val="tx1"/>
                          </a:solidFill>
                          <a:latin typeface="Times New Roman" panose="02020603050405020304" pitchFamily="18" charset="0"/>
                          <a:ea typeface="+mn-ea"/>
                          <a:cs typeface="Times New Roman" panose="02020603050405020304" pitchFamily="18" charset="0"/>
                        </a:rPr>
                        <a:t>Detección automática de cambios en redes de carreteras a nivel de carril mediante trayectorias GPS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a:t>
                      </a:r>
                      <a:r>
                        <a:rPr lang="es-EC" sz="900" b="1" i="1"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fuzzy</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1" i="1"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logic</a:t>
                      </a:r>
                      <a:endPar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método novedoso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para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detección automática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cambios a nivel de carril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redes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carreteras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basado 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trayectorias GPS de vehículos.</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Wuhan, China, utilizando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trayectorias GPS recopiladas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muestran que estos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métodos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se pueden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aplicar con éxito para detectar cambios de carreteras a nivel de carril</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incluidos carriles agregados, carriles cerrados y reglas de cambio de carril y giro, mientras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selogra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una precisión de detección sólida por encima del 80%.</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minimizar la brecha entre los datos LR y GPS para comprender cómo esto afecta la calidad de los resultados de detección de cambios.</a:t>
                      </a:r>
                    </a:p>
                    <a:p>
                      <a:pPr algn="just" fontAlgn="b"/>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autonomous driving</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change detection</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GPS trajectory data</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0" i="1" u="none" strike="noStrike" dirty="0">
                          <a:solidFill>
                            <a:schemeClr val="tx1"/>
                          </a:solidFill>
                          <a:effectLst/>
                          <a:latin typeface="Times New Roman" panose="02020603050405020304" pitchFamily="18" charset="0"/>
                          <a:cs typeface="Times New Roman" panose="02020603050405020304" pitchFamily="18" charset="0"/>
                        </a:rPr>
                        <a:t>Lane-level road network; road network matching</a:t>
                      </a:r>
                      <a:endParaRPr lang="es-EC" sz="900" b="0"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(2018)</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International Journal of Geographical Information Science</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 32 (3), pp. 601-621. </a:t>
                      </a:r>
                      <a:r>
                        <a:rPr lang="en-US"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15 times.</a:t>
                      </a:r>
                      <a:endParaRPr lang="es-EC"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5595797"/>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2.4 “Carnegie Mellon University"</a:t>
            </a:r>
          </a:p>
        </p:txBody>
      </p:sp>
      <p:sp>
        <p:nvSpPr>
          <p:cNvPr id="33" name="TextBox 5">
            <a:extLst>
              <a:ext uri="{FF2B5EF4-FFF2-40B4-BE49-F238E27FC236}">
                <a16:creationId xmlns:a16="http://schemas.microsoft.com/office/drawing/2014/main" id="{7D8E9081-645F-41F5-87EA-2C1470705410}"/>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sp>
        <p:nvSpPr>
          <p:cNvPr id="34" name="TextBox 2">
            <a:extLst>
              <a:ext uri="{FF2B5EF4-FFF2-40B4-BE49-F238E27FC236}">
                <a16:creationId xmlns:a16="http://schemas.microsoft.com/office/drawing/2014/main" id="{0EA699F8-F34B-4073-A0BE-2A95E9A93204}"/>
              </a:ext>
            </a:extLst>
          </p:cNvPr>
          <p:cNvSpPr txBox="1"/>
          <p:nvPr/>
        </p:nvSpPr>
        <p:spPr>
          <a:xfrm>
            <a:off x="44275" y="5731822"/>
            <a:ext cx="12101423" cy="276999"/>
          </a:xfrm>
          <a:prstGeom prst="rect">
            <a:avLst/>
          </a:prstGeom>
          <a:noFill/>
        </p:spPr>
        <p:txBody>
          <a:bodyPr wrap="square" rtlCol="0">
            <a:spAutoFit/>
          </a:bodyPr>
          <a:lstStyle/>
          <a:p>
            <a:pPr algn="ctr"/>
            <a:r>
              <a:rPr lang="es-EC" sz="1200" b="1" dirty="0">
                <a:latin typeface="+mj-lt"/>
              </a:rPr>
              <a:t>Tabla. 2. </a:t>
            </a:r>
            <a:r>
              <a:rPr lang="es-EC" sz="1200" dirty="0">
                <a:latin typeface="+mj-lt"/>
              </a:rPr>
              <a:t>Conducción Autónoma: principales artículos (2018-2021) por fecha (descendente). “Carnegie Mellon </a:t>
            </a:r>
            <a:r>
              <a:rPr lang="es-EC" sz="1200" dirty="0" err="1">
                <a:latin typeface="+mj-lt"/>
              </a:rPr>
              <a:t>University</a:t>
            </a:r>
            <a:r>
              <a:rPr lang="es-EC" sz="1200" dirty="0">
                <a:latin typeface="+mj-lt"/>
              </a:rPr>
              <a:t>" </a:t>
            </a:r>
            <a:r>
              <a:rPr lang="es-EC" sz="1200" b="1" dirty="0">
                <a:latin typeface="+mj-lt"/>
              </a:rPr>
              <a:t>[1].</a:t>
            </a:r>
          </a:p>
        </p:txBody>
      </p:sp>
      <p:pic>
        <p:nvPicPr>
          <p:cNvPr id="3" name="Imagen 2">
            <a:extLst>
              <a:ext uri="{FF2B5EF4-FFF2-40B4-BE49-F238E27FC236}">
                <a16:creationId xmlns:a16="http://schemas.microsoft.com/office/drawing/2014/main" id="{D23034CA-712D-4C8A-9F9A-423B96E4720C}"/>
              </a:ext>
            </a:extLst>
          </p:cNvPr>
          <p:cNvPicPr>
            <a:picLocks noChangeAspect="1"/>
          </p:cNvPicPr>
          <p:nvPr/>
        </p:nvPicPr>
        <p:blipFill>
          <a:blip r:embed="rId5"/>
          <a:stretch>
            <a:fillRect/>
          </a:stretch>
        </p:blipFill>
        <p:spPr>
          <a:xfrm>
            <a:off x="9887241" y="1128388"/>
            <a:ext cx="826799" cy="810975"/>
          </a:xfrm>
          <a:prstGeom prst="rect">
            <a:avLst/>
          </a:prstGeom>
        </p:spPr>
      </p:pic>
      <p:pic>
        <p:nvPicPr>
          <p:cNvPr id="6" name="Imagen 5">
            <a:extLst>
              <a:ext uri="{FF2B5EF4-FFF2-40B4-BE49-F238E27FC236}">
                <a16:creationId xmlns:a16="http://schemas.microsoft.com/office/drawing/2014/main" id="{091AB619-22DD-45E1-A151-22016FFE4D50}"/>
              </a:ext>
            </a:extLst>
          </p:cNvPr>
          <p:cNvPicPr>
            <a:picLocks noChangeAspect="1"/>
          </p:cNvPicPr>
          <p:nvPr/>
        </p:nvPicPr>
        <p:blipFill>
          <a:blip r:embed="rId6"/>
          <a:stretch>
            <a:fillRect/>
          </a:stretch>
        </p:blipFill>
        <p:spPr>
          <a:xfrm>
            <a:off x="8251507" y="1593883"/>
            <a:ext cx="1483334" cy="547439"/>
          </a:xfrm>
          <a:prstGeom prst="rect">
            <a:avLst/>
          </a:prstGeom>
        </p:spPr>
      </p:pic>
      <p:pic>
        <p:nvPicPr>
          <p:cNvPr id="8" name="Imagen 7">
            <a:extLst>
              <a:ext uri="{FF2B5EF4-FFF2-40B4-BE49-F238E27FC236}">
                <a16:creationId xmlns:a16="http://schemas.microsoft.com/office/drawing/2014/main" id="{449FE358-B91C-45B4-BC3D-FA284B8E1121}"/>
              </a:ext>
            </a:extLst>
          </p:cNvPr>
          <p:cNvPicPr>
            <a:picLocks noChangeAspect="1"/>
          </p:cNvPicPr>
          <p:nvPr/>
        </p:nvPicPr>
        <p:blipFill>
          <a:blip r:embed="rId7"/>
          <a:stretch>
            <a:fillRect/>
          </a:stretch>
        </p:blipFill>
        <p:spPr>
          <a:xfrm>
            <a:off x="8455360" y="1051175"/>
            <a:ext cx="1075373" cy="546782"/>
          </a:xfrm>
          <a:prstGeom prst="rect">
            <a:avLst/>
          </a:prstGeom>
        </p:spPr>
      </p:pic>
    </p:spTree>
    <p:extLst>
      <p:ext uri="{BB962C8B-B14F-4D97-AF65-F5344CB8AC3E}">
        <p14:creationId xmlns:p14="http://schemas.microsoft.com/office/powerpoint/2010/main" val="38847746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14</a:t>
            </a:fld>
            <a:endParaRPr lang="es-EC"/>
          </a:p>
        </p:txBody>
      </p:sp>
      <p:pic>
        <p:nvPicPr>
          <p:cNvPr id="12" name="Picture 6" descr="Universidad Politécnica de Madrid">
            <a:extLst>
              <a:ext uri="{FF2B5EF4-FFF2-40B4-BE49-F238E27FC236}">
                <a16:creationId xmlns:a16="http://schemas.microsoft.com/office/drawing/2014/main" id="{08BF2DE1-AF0F-4B5F-9315-6E4EF1E963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2.4 NEWS: “Carnegie Mellon University"</a:t>
            </a:r>
          </a:p>
        </p:txBody>
      </p:sp>
      <p:sp>
        <p:nvSpPr>
          <p:cNvPr id="33" name="TextBox 5">
            <a:extLst>
              <a:ext uri="{FF2B5EF4-FFF2-40B4-BE49-F238E27FC236}">
                <a16:creationId xmlns:a16="http://schemas.microsoft.com/office/drawing/2014/main" id="{7D8E9081-645F-41F5-87EA-2C1470705410}"/>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sp>
        <p:nvSpPr>
          <p:cNvPr id="34" name="TextBox 2">
            <a:extLst>
              <a:ext uri="{FF2B5EF4-FFF2-40B4-BE49-F238E27FC236}">
                <a16:creationId xmlns:a16="http://schemas.microsoft.com/office/drawing/2014/main" id="{0EA699F8-F34B-4073-A0BE-2A95E9A93204}"/>
              </a:ext>
            </a:extLst>
          </p:cNvPr>
          <p:cNvSpPr txBox="1"/>
          <p:nvPr/>
        </p:nvSpPr>
        <p:spPr>
          <a:xfrm>
            <a:off x="44275" y="5731822"/>
            <a:ext cx="12101423" cy="276999"/>
          </a:xfrm>
          <a:prstGeom prst="rect">
            <a:avLst/>
          </a:prstGeom>
          <a:noFill/>
        </p:spPr>
        <p:txBody>
          <a:bodyPr wrap="square" rtlCol="0">
            <a:spAutoFit/>
          </a:bodyPr>
          <a:lstStyle/>
          <a:p>
            <a:pPr algn="ctr"/>
            <a:r>
              <a:rPr lang="es-EC" sz="1200" b="1" dirty="0">
                <a:latin typeface="+mj-lt"/>
              </a:rPr>
              <a:t>Tabla. 2. </a:t>
            </a:r>
            <a:r>
              <a:rPr lang="es-EC" sz="1200" dirty="0">
                <a:latin typeface="+mj-lt"/>
              </a:rPr>
              <a:t>Conducción Autónoma: principales artículos (2018-2021) por fecha (descendente). “Carnegie Mellon </a:t>
            </a:r>
            <a:r>
              <a:rPr lang="es-EC" sz="1200" dirty="0" err="1">
                <a:latin typeface="+mj-lt"/>
              </a:rPr>
              <a:t>University</a:t>
            </a:r>
            <a:r>
              <a:rPr lang="es-EC" sz="1200" dirty="0">
                <a:latin typeface="+mj-lt"/>
              </a:rPr>
              <a:t>" </a:t>
            </a:r>
            <a:r>
              <a:rPr lang="es-EC" sz="1200" b="1" dirty="0">
                <a:latin typeface="+mj-lt"/>
              </a:rPr>
              <a:t>[1].</a:t>
            </a:r>
          </a:p>
        </p:txBody>
      </p:sp>
      <p:pic>
        <p:nvPicPr>
          <p:cNvPr id="4" name="Imagen 3">
            <a:hlinkClick r:id="rId5"/>
            <a:extLst>
              <a:ext uri="{FF2B5EF4-FFF2-40B4-BE49-F238E27FC236}">
                <a16:creationId xmlns:a16="http://schemas.microsoft.com/office/drawing/2014/main" id="{45970531-D8F7-4532-97D0-8C6ABF2AD796}"/>
              </a:ext>
            </a:extLst>
          </p:cNvPr>
          <p:cNvPicPr>
            <a:picLocks noChangeAspect="1"/>
          </p:cNvPicPr>
          <p:nvPr/>
        </p:nvPicPr>
        <p:blipFill>
          <a:blip r:embed="rId6"/>
          <a:stretch>
            <a:fillRect/>
          </a:stretch>
        </p:blipFill>
        <p:spPr>
          <a:xfrm>
            <a:off x="533360" y="1645579"/>
            <a:ext cx="4364427" cy="1138126"/>
          </a:xfrm>
          <a:prstGeom prst="rect">
            <a:avLst/>
          </a:prstGeom>
          <a:ln>
            <a:solidFill>
              <a:schemeClr val="tx1"/>
            </a:solidFill>
          </a:ln>
          <a:effectLst>
            <a:outerShdw blurRad="50800" dist="38100" dir="2700000" algn="tl" rotWithShape="0">
              <a:prstClr val="black">
                <a:alpha val="40000"/>
              </a:prstClr>
            </a:outerShdw>
          </a:effectLst>
        </p:spPr>
      </p:pic>
      <p:pic>
        <p:nvPicPr>
          <p:cNvPr id="11" name="Imagen 10">
            <a:hlinkClick r:id="rId7"/>
            <a:extLst>
              <a:ext uri="{FF2B5EF4-FFF2-40B4-BE49-F238E27FC236}">
                <a16:creationId xmlns:a16="http://schemas.microsoft.com/office/drawing/2014/main" id="{02F74446-39C5-4910-82BF-BDD401C893DC}"/>
              </a:ext>
            </a:extLst>
          </p:cNvPr>
          <p:cNvPicPr>
            <a:picLocks noChangeAspect="1"/>
          </p:cNvPicPr>
          <p:nvPr/>
        </p:nvPicPr>
        <p:blipFill>
          <a:blip r:embed="rId8"/>
          <a:stretch>
            <a:fillRect/>
          </a:stretch>
        </p:blipFill>
        <p:spPr>
          <a:xfrm>
            <a:off x="533360" y="2829196"/>
            <a:ext cx="4364427" cy="1199608"/>
          </a:xfrm>
          <a:prstGeom prst="rect">
            <a:avLst/>
          </a:prstGeom>
          <a:ln>
            <a:solidFill>
              <a:schemeClr val="tx1"/>
            </a:solidFill>
          </a:ln>
          <a:effectLst>
            <a:outerShdw blurRad="50800" dist="38100" dir="2700000" algn="tl" rotWithShape="0">
              <a:prstClr val="black">
                <a:alpha val="40000"/>
              </a:prstClr>
            </a:outerShdw>
          </a:effectLst>
        </p:spPr>
      </p:pic>
      <p:pic>
        <p:nvPicPr>
          <p:cNvPr id="13" name="Imagen 12">
            <a:hlinkClick r:id="rId9"/>
            <a:extLst>
              <a:ext uri="{FF2B5EF4-FFF2-40B4-BE49-F238E27FC236}">
                <a16:creationId xmlns:a16="http://schemas.microsoft.com/office/drawing/2014/main" id="{2B8D3E48-96BE-48DC-AB96-0CDB43018857}"/>
              </a:ext>
            </a:extLst>
          </p:cNvPr>
          <p:cNvPicPr>
            <a:picLocks noChangeAspect="1"/>
          </p:cNvPicPr>
          <p:nvPr/>
        </p:nvPicPr>
        <p:blipFill>
          <a:blip r:embed="rId10"/>
          <a:stretch>
            <a:fillRect/>
          </a:stretch>
        </p:blipFill>
        <p:spPr>
          <a:xfrm>
            <a:off x="533360" y="4068815"/>
            <a:ext cx="4364427" cy="1078680"/>
          </a:xfrm>
          <a:prstGeom prst="rect">
            <a:avLst/>
          </a:prstGeom>
          <a:ln>
            <a:solidFill>
              <a:schemeClr val="tx1"/>
            </a:solidFill>
          </a:ln>
          <a:effectLst>
            <a:outerShdw blurRad="50800" dist="38100" dir="2700000" algn="tl" rotWithShape="0">
              <a:prstClr val="black">
                <a:alpha val="40000"/>
              </a:prstClr>
            </a:outerShdw>
          </a:effectLst>
        </p:spPr>
      </p:pic>
      <p:pic>
        <p:nvPicPr>
          <p:cNvPr id="17" name="Imagen 16">
            <a:hlinkClick r:id="rId11"/>
            <a:extLst>
              <a:ext uri="{FF2B5EF4-FFF2-40B4-BE49-F238E27FC236}">
                <a16:creationId xmlns:a16="http://schemas.microsoft.com/office/drawing/2014/main" id="{E70E6898-4081-4039-A06F-4A0058F75D93}"/>
              </a:ext>
            </a:extLst>
          </p:cNvPr>
          <p:cNvPicPr>
            <a:picLocks noChangeAspect="1"/>
          </p:cNvPicPr>
          <p:nvPr/>
        </p:nvPicPr>
        <p:blipFill>
          <a:blip r:embed="rId12"/>
          <a:stretch>
            <a:fillRect/>
          </a:stretch>
        </p:blipFill>
        <p:spPr>
          <a:xfrm>
            <a:off x="7294211" y="2319368"/>
            <a:ext cx="4364427" cy="2219263"/>
          </a:xfrm>
          <a:prstGeom prst="rect">
            <a:avLst/>
          </a:prstGeom>
          <a:ln>
            <a:solidFill>
              <a:schemeClr val="tx1"/>
            </a:solidFill>
          </a:ln>
          <a:effectLst>
            <a:outerShdw blurRad="50800" dist="38100" dir="2700000" algn="tl" rotWithShape="0">
              <a:prstClr val="black">
                <a:alpha val="40000"/>
              </a:prstClr>
            </a:outerShdw>
          </a:effectLst>
        </p:spPr>
      </p:pic>
      <p:cxnSp>
        <p:nvCxnSpPr>
          <p:cNvPr id="14" name="Conector recto 13">
            <a:extLst>
              <a:ext uri="{FF2B5EF4-FFF2-40B4-BE49-F238E27FC236}">
                <a16:creationId xmlns:a16="http://schemas.microsoft.com/office/drawing/2014/main" id="{47281A40-1DEE-4080-871D-F81BAC32E1FB}"/>
              </a:ext>
            </a:extLst>
          </p:cNvPr>
          <p:cNvCxnSpPr>
            <a:cxnSpLocks/>
          </p:cNvCxnSpPr>
          <p:nvPr/>
        </p:nvCxnSpPr>
        <p:spPr>
          <a:xfrm>
            <a:off x="2984814" y="2404675"/>
            <a:ext cx="1589567"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5" name="Conector recto 14">
            <a:extLst>
              <a:ext uri="{FF2B5EF4-FFF2-40B4-BE49-F238E27FC236}">
                <a16:creationId xmlns:a16="http://schemas.microsoft.com/office/drawing/2014/main" id="{26807192-F8A1-4479-9C78-291A8967D133}"/>
              </a:ext>
            </a:extLst>
          </p:cNvPr>
          <p:cNvCxnSpPr>
            <a:cxnSpLocks/>
          </p:cNvCxnSpPr>
          <p:nvPr/>
        </p:nvCxnSpPr>
        <p:spPr>
          <a:xfrm>
            <a:off x="2529995" y="2526123"/>
            <a:ext cx="1394305" cy="4765"/>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18" name="Conector recto 17">
            <a:extLst>
              <a:ext uri="{FF2B5EF4-FFF2-40B4-BE49-F238E27FC236}">
                <a16:creationId xmlns:a16="http://schemas.microsoft.com/office/drawing/2014/main" id="{2E5C6A7B-8B55-4FF0-BF88-BF8A1ADF7E9D}"/>
              </a:ext>
            </a:extLst>
          </p:cNvPr>
          <p:cNvCxnSpPr>
            <a:cxnSpLocks/>
          </p:cNvCxnSpPr>
          <p:nvPr/>
        </p:nvCxnSpPr>
        <p:spPr>
          <a:xfrm>
            <a:off x="2261954" y="2651745"/>
            <a:ext cx="1314684"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D038A68A-4225-40C1-A775-25804344AECF}"/>
              </a:ext>
            </a:extLst>
          </p:cNvPr>
          <p:cNvCxnSpPr>
            <a:cxnSpLocks/>
          </p:cNvCxnSpPr>
          <p:nvPr/>
        </p:nvCxnSpPr>
        <p:spPr>
          <a:xfrm>
            <a:off x="3040623" y="3621707"/>
            <a:ext cx="1613927"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7" name="Conector recto 26">
            <a:extLst>
              <a:ext uri="{FF2B5EF4-FFF2-40B4-BE49-F238E27FC236}">
                <a16:creationId xmlns:a16="http://schemas.microsoft.com/office/drawing/2014/main" id="{E0F770D4-D112-4D4A-88D7-213A677E56F0}"/>
              </a:ext>
            </a:extLst>
          </p:cNvPr>
          <p:cNvCxnSpPr>
            <a:cxnSpLocks/>
          </p:cNvCxnSpPr>
          <p:nvPr/>
        </p:nvCxnSpPr>
        <p:spPr>
          <a:xfrm>
            <a:off x="2233659" y="3755057"/>
            <a:ext cx="1874791"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9" name="Conector recto 28">
            <a:extLst>
              <a:ext uri="{FF2B5EF4-FFF2-40B4-BE49-F238E27FC236}">
                <a16:creationId xmlns:a16="http://schemas.microsoft.com/office/drawing/2014/main" id="{0C86EA5F-136C-42F9-9873-642D12C06D62}"/>
              </a:ext>
            </a:extLst>
          </p:cNvPr>
          <p:cNvCxnSpPr>
            <a:cxnSpLocks/>
          </p:cNvCxnSpPr>
          <p:nvPr/>
        </p:nvCxnSpPr>
        <p:spPr>
          <a:xfrm>
            <a:off x="3636985" y="3872532"/>
            <a:ext cx="703240"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5" name="Conector recto 34">
            <a:extLst>
              <a:ext uri="{FF2B5EF4-FFF2-40B4-BE49-F238E27FC236}">
                <a16:creationId xmlns:a16="http://schemas.microsoft.com/office/drawing/2014/main" id="{B17AD71B-533F-410A-B64A-D49535972701}"/>
              </a:ext>
            </a:extLst>
          </p:cNvPr>
          <p:cNvCxnSpPr>
            <a:cxnSpLocks/>
          </p:cNvCxnSpPr>
          <p:nvPr/>
        </p:nvCxnSpPr>
        <p:spPr>
          <a:xfrm>
            <a:off x="2493985" y="3996357"/>
            <a:ext cx="1185840"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6" name="Conector recto 35">
            <a:extLst>
              <a:ext uri="{FF2B5EF4-FFF2-40B4-BE49-F238E27FC236}">
                <a16:creationId xmlns:a16="http://schemas.microsoft.com/office/drawing/2014/main" id="{3D03B3D7-BBFD-4716-BF68-C662AE4FEE72}"/>
              </a:ext>
            </a:extLst>
          </p:cNvPr>
          <p:cNvCxnSpPr>
            <a:cxnSpLocks/>
          </p:cNvCxnSpPr>
          <p:nvPr/>
        </p:nvCxnSpPr>
        <p:spPr>
          <a:xfrm>
            <a:off x="2529995" y="4608155"/>
            <a:ext cx="1181580"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7" name="Conector recto 36">
            <a:extLst>
              <a:ext uri="{FF2B5EF4-FFF2-40B4-BE49-F238E27FC236}">
                <a16:creationId xmlns:a16="http://schemas.microsoft.com/office/drawing/2014/main" id="{56AA64ED-26CD-404F-A3E2-A64922E11672}"/>
              </a:ext>
            </a:extLst>
          </p:cNvPr>
          <p:cNvCxnSpPr>
            <a:cxnSpLocks/>
          </p:cNvCxnSpPr>
          <p:nvPr/>
        </p:nvCxnSpPr>
        <p:spPr>
          <a:xfrm>
            <a:off x="3988605" y="4608155"/>
            <a:ext cx="303995"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9" name="Conector recto 38">
            <a:extLst>
              <a:ext uri="{FF2B5EF4-FFF2-40B4-BE49-F238E27FC236}">
                <a16:creationId xmlns:a16="http://schemas.microsoft.com/office/drawing/2014/main" id="{5BCFC14F-F276-4E04-AEE3-D433E2F51D3F}"/>
              </a:ext>
            </a:extLst>
          </p:cNvPr>
          <p:cNvCxnSpPr>
            <a:cxnSpLocks/>
          </p:cNvCxnSpPr>
          <p:nvPr/>
        </p:nvCxnSpPr>
        <p:spPr>
          <a:xfrm>
            <a:off x="3988605" y="4760555"/>
            <a:ext cx="850095"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0" name="Conector recto 39">
            <a:extLst>
              <a:ext uri="{FF2B5EF4-FFF2-40B4-BE49-F238E27FC236}">
                <a16:creationId xmlns:a16="http://schemas.microsoft.com/office/drawing/2014/main" id="{F13BD1B8-56BC-4297-9D71-B175208E7BFB}"/>
              </a:ext>
            </a:extLst>
          </p:cNvPr>
          <p:cNvCxnSpPr>
            <a:cxnSpLocks/>
          </p:cNvCxnSpPr>
          <p:nvPr/>
        </p:nvCxnSpPr>
        <p:spPr>
          <a:xfrm>
            <a:off x="2261954" y="4741505"/>
            <a:ext cx="303995"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1" name="Conector recto 40">
            <a:extLst>
              <a:ext uri="{FF2B5EF4-FFF2-40B4-BE49-F238E27FC236}">
                <a16:creationId xmlns:a16="http://schemas.microsoft.com/office/drawing/2014/main" id="{BD9CD035-EC5D-466D-A87C-BF8124E1E828}"/>
              </a:ext>
            </a:extLst>
          </p:cNvPr>
          <p:cNvCxnSpPr>
            <a:cxnSpLocks/>
          </p:cNvCxnSpPr>
          <p:nvPr/>
        </p:nvCxnSpPr>
        <p:spPr>
          <a:xfrm>
            <a:off x="4422383" y="4608155"/>
            <a:ext cx="352023"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7" name="Conector recto 46">
            <a:extLst>
              <a:ext uri="{FF2B5EF4-FFF2-40B4-BE49-F238E27FC236}">
                <a16:creationId xmlns:a16="http://schemas.microsoft.com/office/drawing/2014/main" id="{A1FEEE2E-063D-413D-8DDA-82879583FC05}"/>
              </a:ext>
            </a:extLst>
          </p:cNvPr>
          <p:cNvCxnSpPr>
            <a:cxnSpLocks/>
          </p:cNvCxnSpPr>
          <p:nvPr/>
        </p:nvCxnSpPr>
        <p:spPr>
          <a:xfrm>
            <a:off x="2256665" y="4874855"/>
            <a:ext cx="1969260"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9" name="Conector recto 48">
            <a:extLst>
              <a:ext uri="{FF2B5EF4-FFF2-40B4-BE49-F238E27FC236}">
                <a16:creationId xmlns:a16="http://schemas.microsoft.com/office/drawing/2014/main" id="{E4FD292B-9AA4-4C2C-A02A-C14C937C9FE9}"/>
              </a:ext>
            </a:extLst>
          </p:cNvPr>
          <p:cNvCxnSpPr>
            <a:cxnSpLocks/>
          </p:cNvCxnSpPr>
          <p:nvPr/>
        </p:nvCxnSpPr>
        <p:spPr>
          <a:xfrm>
            <a:off x="8920990" y="3283212"/>
            <a:ext cx="1969260"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0" name="Conector recto 49">
            <a:extLst>
              <a:ext uri="{FF2B5EF4-FFF2-40B4-BE49-F238E27FC236}">
                <a16:creationId xmlns:a16="http://schemas.microsoft.com/office/drawing/2014/main" id="{2F57FCF7-33E0-4A36-AB16-BCAE226DA58C}"/>
              </a:ext>
            </a:extLst>
          </p:cNvPr>
          <p:cNvCxnSpPr>
            <a:cxnSpLocks/>
          </p:cNvCxnSpPr>
          <p:nvPr/>
        </p:nvCxnSpPr>
        <p:spPr>
          <a:xfrm>
            <a:off x="7565265" y="3505462"/>
            <a:ext cx="2855085"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07717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15</a:t>
            </a:fld>
            <a:endParaRPr lang="es-EC"/>
          </a:p>
        </p:txBody>
      </p:sp>
      <p:pic>
        <p:nvPicPr>
          <p:cNvPr id="12" name="Picture 6" descr="Universidad Politécnica de Madrid">
            <a:extLst>
              <a:ext uri="{FF2B5EF4-FFF2-40B4-BE49-F238E27FC236}">
                <a16:creationId xmlns:a16="http://schemas.microsoft.com/office/drawing/2014/main" id="{08BF2DE1-AF0F-4B5F-9315-6E4EF1E963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2.4 NEWS: “Carnegie Mellon University"</a:t>
            </a:r>
          </a:p>
        </p:txBody>
      </p:sp>
      <p:sp>
        <p:nvSpPr>
          <p:cNvPr id="33" name="TextBox 5">
            <a:extLst>
              <a:ext uri="{FF2B5EF4-FFF2-40B4-BE49-F238E27FC236}">
                <a16:creationId xmlns:a16="http://schemas.microsoft.com/office/drawing/2014/main" id="{7D8E9081-645F-41F5-87EA-2C1470705410}"/>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sp>
        <p:nvSpPr>
          <p:cNvPr id="34" name="TextBox 2">
            <a:extLst>
              <a:ext uri="{FF2B5EF4-FFF2-40B4-BE49-F238E27FC236}">
                <a16:creationId xmlns:a16="http://schemas.microsoft.com/office/drawing/2014/main" id="{0EA699F8-F34B-4073-A0BE-2A95E9A93204}"/>
              </a:ext>
            </a:extLst>
          </p:cNvPr>
          <p:cNvSpPr txBox="1"/>
          <p:nvPr/>
        </p:nvSpPr>
        <p:spPr>
          <a:xfrm>
            <a:off x="44275" y="6021872"/>
            <a:ext cx="12101423" cy="276999"/>
          </a:xfrm>
          <a:prstGeom prst="rect">
            <a:avLst/>
          </a:prstGeom>
          <a:noFill/>
        </p:spPr>
        <p:txBody>
          <a:bodyPr wrap="square" rtlCol="0">
            <a:spAutoFit/>
          </a:bodyPr>
          <a:lstStyle/>
          <a:p>
            <a:pPr algn="ctr"/>
            <a:r>
              <a:rPr lang="es-EC" sz="1200" b="1" dirty="0">
                <a:latin typeface="+mj-lt"/>
              </a:rPr>
              <a:t>Tabla. 2. </a:t>
            </a:r>
            <a:r>
              <a:rPr lang="es-EC" sz="1200" dirty="0">
                <a:latin typeface="+mj-lt"/>
              </a:rPr>
              <a:t>Conducción Autónoma: principales artículos (2018-2021) por fecha (descendente). “Carnegie Mellon </a:t>
            </a:r>
            <a:r>
              <a:rPr lang="es-EC" sz="1200" dirty="0" err="1">
                <a:latin typeface="+mj-lt"/>
              </a:rPr>
              <a:t>University</a:t>
            </a:r>
            <a:r>
              <a:rPr lang="es-EC" sz="1200" dirty="0">
                <a:latin typeface="+mj-lt"/>
              </a:rPr>
              <a:t>" </a:t>
            </a:r>
            <a:r>
              <a:rPr lang="es-EC" sz="1200" b="1" dirty="0">
                <a:latin typeface="+mj-lt"/>
              </a:rPr>
              <a:t>[1].</a:t>
            </a:r>
          </a:p>
        </p:txBody>
      </p:sp>
      <p:pic>
        <p:nvPicPr>
          <p:cNvPr id="16" name="Imagen 15">
            <a:hlinkClick r:id="rId5"/>
            <a:extLst>
              <a:ext uri="{FF2B5EF4-FFF2-40B4-BE49-F238E27FC236}">
                <a16:creationId xmlns:a16="http://schemas.microsoft.com/office/drawing/2014/main" id="{E3944328-049C-48D2-829E-B0BCFBCF221B}"/>
              </a:ext>
            </a:extLst>
          </p:cNvPr>
          <p:cNvPicPr>
            <a:picLocks noChangeAspect="1"/>
          </p:cNvPicPr>
          <p:nvPr/>
        </p:nvPicPr>
        <p:blipFill>
          <a:blip r:embed="rId6"/>
          <a:stretch>
            <a:fillRect/>
          </a:stretch>
        </p:blipFill>
        <p:spPr>
          <a:xfrm>
            <a:off x="533360" y="2763031"/>
            <a:ext cx="4364427" cy="1331937"/>
          </a:xfrm>
          <a:prstGeom prst="rect">
            <a:avLst/>
          </a:prstGeom>
          <a:ln>
            <a:solidFill>
              <a:schemeClr val="tx1"/>
            </a:solidFill>
          </a:ln>
          <a:effectLst>
            <a:outerShdw blurRad="50800" dist="38100" dir="2700000" algn="tl" rotWithShape="0">
              <a:prstClr val="black">
                <a:alpha val="40000"/>
              </a:prstClr>
            </a:outerShdw>
          </a:effectLst>
        </p:spPr>
      </p:pic>
      <p:pic>
        <p:nvPicPr>
          <p:cNvPr id="18" name="Imagen 17">
            <a:hlinkClick r:id="rId7"/>
            <a:extLst>
              <a:ext uri="{FF2B5EF4-FFF2-40B4-BE49-F238E27FC236}">
                <a16:creationId xmlns:a16="http://schemas.microsoft.com/office/drawing/2014/main" id="{0D2DD8E7-A936-4282-891B-A0092A206B1F}"/>
              </a:ext>
            </a:extLst>
          </p:cNvPr>
          <p:cNvPicPr>
            <a:picLocks noChangeAspect="1"/>
          </p:cNvPicPr>
          <p:nvPr/>
        </p:nvPicPr>
        <p:blipFill>
          <a:blip r:embed="rId8"/>
          <a:stretch>
            <a:fillRect/>
          </a:stretch>
        </p:blipFill>
        <p:spPr>
          <a:xfrm>
            <a:off x="5168330" y="902133"/>
            <a:ext cx="6490309" cy="5060241"/>
          </a:xfrm>
          <a:prstGeom prst="rect">
            <a:avLst/>
          </a:prstGeom>
          <a:ln>
            <a:solidFill>
              <a:schemeClr val="tx1"/>
            </a:solidFill>
          </a:ln>
          <a:effectLst>
            <a:outerShdw blurRad="50800" dist="38100" dir="2700000" algn="tl" rotWithShape="0">
              <a:prstClr val="black">
                <a:alpha val="40000"/>
              </a:prstClr>
            </a:outerShdw>
          </a:effectLst>
        </p:spPr>
      </p:pic>
      <p:cxnSp>
        <p:nvCxnSpPr>
          <p:cNvPr id="11" name="Conector recto 10">
            <a:extLst>
              <a:ext uri="{FF2B5EF4-FFF2-40B4-BE49-F238E27FC236}">
                <a16:creationId xmlns:a16="http://schemas.microsoft.com/office/drawing/2014/main" id="{A953EC42-FEC6-4D7D-882F-BDE11434B882}"/>
              </a:ext>
            </a:extLst>
          </p:cNvPr>
          <p:cNvCxnSpPr>
            <a:cxnSpLocks/>
          </p:cNvCxnSpPr>
          <p:nvPr/>
        </p:nvCxnSpPr>
        <p:spPr>
          <a:xfrm>
            <a:off x="2256665" y="3826137"/>
            <a:ext cx="2547110"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0652263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3. PRINCIPALES REVISTAS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16</a:t>
            </a:fld>
            <a:endParaRPr lang="es-EC"/>
          </a:p>
        </p:txBody>
      </p:sp>
      <p:pic>
        <p:nvPicPr>
          <p:cNvPr id="12" name="Picture 6" descr="Universidad Politécnica de Madrid">
            <a:extLst>
              <a:ext uri="{FF2B5EF4-FFF2-40B4-BE49-F238E27FC236}">
                <a16:creationId xmlns:a16="http://schemas.microsoft.com/office/drawing/2014/main" id="{08BF2DE1-AF0F-4B5F-9315-6E4EF1E963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extLst>
              <p:ext uri="{D42A27DB-BD31-4B8C-83A1-F6EECF244321}">
                <p14:modId xmlns:p14="http://schemas.microsoft.com/office/powerpoint/2010/main" val="361918532"/>
              </p:ext>
            </p:extLst>
          </p:nvPr>
        </p:nvGraphicFramePr>
        <p:xfrm>
          <a:off x="43693" y="901300"/>
          <a:ext cx="12102228" cy="4027403"/>
        </p:xfrm>
        <a:graphic>
          <a:graphicData uri="http://schemas.openxmlformats.org/drawingml/2006/table">
            <a:tbl>
              <a:tblPr>
                <a:tableStyleId>{2D5ABB26-0587-4C30-8999-92F81FD0307C}</a:tableStyleId>
              </a:tblPr>
              <a:tblGrid>
                <a:gridCol w="207527">
                  <a:extLst>
                    <a:ext uri="{9D8B030D-6E8A-4147-A177-3AD203B41FA5}">
                      <a16:colId xmlns:a16="http://schemas.microsoft.com/office/drawing/2014/main" val="3828620138"/>
                    </a:ext>
                  </a:extLst>
                </a:gridCol>
                <a:gridCol w="1448040">
                  <a:extLst>
                    <a:ext uri="{9D8B030D-6E8A-4147-A177-3AD203B41FA5}">
                      <a16:colId xmlns:a16="http://schemas.microsoft.com/office/drawing/2014/main" val="1320676258"/>
                    </a:ext>
                  </a:extLst>
                </a:gridCol>
                <a:gridCol w="6549028">
                  <a:extLst>
                    <a:ext uri="{9D8B030D-6E8A-4147-A177-3AD203B41FA5}">
                      <a16:colId xmlns:a16="http://schemas.microsoft.com/office/drawing/2014/main" val="831503089"/>
                    </a:ext>
                  </a:extLst>
                </a:gridCol>
                <a:gridCol w="1534883">
                  <a:extLst>
                    <a:ext uri="{9D8B030D-6E8A-4147-A177-3AD203B41FA5}">
                      <a16:colId xmlns:a16="http://schemas.microsoft.com/office/drawing/2014/main" val="3855764962"/>
                    </a:ext>
                  </a:extLst>
                </a:gridCol>
                <a:gridCol w="1083982">
                  <a:extLst>
                    <a:ext uri="{9D8B030D-6E8A-4147-A177-3AD203B41FA5}">
                      <a16:colId xmlns:a16="http://schemas.microsoft.com/office/drawing/2014/main" val="1339957589"/>
                    </a:ext>
                  </a:extLst>
                </a:gridCol>
                <a:gridCol w="1278768">
                  <a:extLst>
                    <a:ext uri="{9D8B030D-6E8A-4147-A177-3AD203B41FA5}">
                      <a16:colId xmlns:a16="http://schemas.microsoft.com/office/drawing/2014/main" val="2273159965"/>
                    </a:ext>
                  </a:extLst>
                </a:gridCol>
              </a:tblGrid>
              <a:tr h="158348">
                <a:tc>
                  <a:txBody>
                    <a:bodyPr/>
                    <a:lstStyle/>
                    <a:p>
                      <a:pPr algn="just"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CAT.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678666">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Learning V2V interactive driving patterns at signalized intersections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Aprendizaje de patrones de conducción interactivos V2V en intersecciones señalizadas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Entrenamiento, Modelos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marco flexible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extraer automáticamente patrones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(interacción de múltiples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V2V en las intersecciones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interacción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secuencias temporales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observadas basadas 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primitivas impulsoras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se utilizan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706 eventos V2V naturalistas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8 intersecciones urbanas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señalizadas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típicas para validar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eficacia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del marco propuesto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basado en primitivas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Los resultados experimentales demuestran que existen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15 tipos de patrones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conducción interactivos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comportamientos V2V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las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intersecciones de la base de datos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las intersecciones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son con semáforos debido a la limitación de datos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luego podría extenderse-&gt;</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intersecciones no señalizada</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Aprendizaje no paramétrico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bayesiano</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;Conducir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primitivas;Patrones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interacción;</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Vehículo</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 vehículo (V2V)</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(2019)</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Transportation Research Part C: Emerging Technologies , 108, pp. 151-166. </a:t>
                      </a:r>
                      <a:r>
                        <a:rPr lang="en-US"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5 times</a:t>
                      </a:r>
                      <a:endParaRPr lang="es-EC"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22968452"/>
                  </a:ext>
                </a:extLst>
              </a:tr>
              <a:tr h="678666">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en-US" sz="900" b="0" i="0" u="none" strike="noStrike" dirty="0">
                          <a:solidFill>
                            <a:schemeClr val="tx1"/>
                          </a:solidFill>
                          <a:effectLst/>
                          <a:latin typeface="Times New Roman" panose="02020603050405020304" pitchFamily="18" charset="0"/>
                          <a:cs typeface="Times New Roman" panose="02020603050405020304" pitchFamily="18" charset="0"/>
                        </a:rPr>
                        <a:t>Traffic automation and lane management for communicant,</a:t>
                      </a:r>
                    </a:p>
                    <a:p>
                      <a:r>
                        <a:rPr lang="en-US" sz="900" b="0" i="0" u="none" strike="noStrike" dirty="0">
                          <a:solidFill>
                            <a:schemeClr val="tx1"/>
                          </a:solidFill>
                          <a:effectLst/>
                          <a:latin typeface="Times New Roman" panose="02020603050405020304" pitchFamily="18" charset="0"/>
                          <a:cs typeface="Times New Roman" panose="02020603050405020304" pitchFamily="18" charset="0"/>
                        </a:rPr>
                        <a:t>autonomous, and human-driven vehicles </a:t>
                      </a:r>
                      <a:r>
                        <a:rPr lang="en-US" sz="900" b="0" i="1"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kern="1200" baseline="0" dirty="0">
                          <a:solidFill>
                            <a:schemeClr val="tx1"/>
                          </a:solidFill>
                          <a:latin typeface="Times New Roman" panose="02020603050405020304" pitchFamily="18" charset="0"/>
                          <a:ea typeface="+mn-ea"/>
                          <a:cs typeface="Times New Roman" panose="02020603050405020304" pitchFamily="18" charset="0"/>
                        </a:rPr>
                        <a:t>Automatización del tráfico y gestión de carriles para vehículos comunicantes, autónomos y conducidos por humanos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a:t>
                      </a:r>
                      <a:endPar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diseñar 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estrategia óptima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gestión de carriles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corredores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con 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demanda heterogénea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vehículos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autónomos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impulsados por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humanos, autónomos y comunicantes (HV, AV y CAV).</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estudio de caso: San Francisco-&gt;la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implementación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estrategia de gestión de carriles óptima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puede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reducir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el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retraso experimentado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los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corredores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hasta en un </a:t>
                      </a:r>
                      <a:r>
                        <a:rPr lang="es-EC" sz="900" b="1" i="1" u="sng" strike="noStrike" dirty="0">
                          <a:solidFill>
                            <a:schemeClr val="tx1"/>
                          </a:solidFill>
                          <a:effectLst/>
                          <a:latin typeface="Times New Roman" panose="02020603050405020304" pitchFamily="18" charset="0"/>
                          <a:cs typeface="Times New Roman" panose="02020603050405020304" pitchFamily="18" charset="0"/>
                        </a:rPr>
                        <a:t>78% con un aumento en la tasa de penetración AV / CAV</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controlar dinámicamente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el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tamaño de los pelotones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CAV</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la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autopista automatizada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del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Bay Bridge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sng" strike="noStrike" dirty="0">
                          <a:solidFill>
                            <a:schemeClr val="tx1"/>
                          </a:solidFill>
                          <a:effectLst/>
                          <a:latin typeface="Times New Roman" panose="02020603050405020304" pitchFamily="18" charset="0"/>
                          <a:cs typeface="Times New Roman" panose="02020603050405020304" pitchFamily="18" charset="0"/>
                        </a:rPr>
                        <a:t>limitamos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aumento del tiempo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viaje en la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red del centro de la ciudad a un 5%.</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mejorar el rendimiento de la red urbana mediante la actualización de los sistemas de control convencionales.</a:t>
                      </a:r>
                    </a:p>
                    <a:p>
                      <a:pPr algn="just" fontAlgn="b"/>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Heterogeneous demand;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Cooperative traffic control</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Automated highway system</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 Macroscopic fundamental diagram; San Francisco</a:t>
                      </a:r>
                      <a:endParaRPr lang="es-EC" sz="900" b="0"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s-EC" sz="900" u="none" strike="noStrike" dirty="0" err="1">
                          <a:solidFill>
                            <a:schemeClr val="tx1"/>
                          </a:solidFill>
                          <a:effectLst/>
                          <a:latin typeface="Times New Roman" panose="02020603050405020304" pitchFamily="18" charset="0"/>
                          <a:cs typeface="Times New Roman" panose="02020603050405020304" pitchFamily="18" charset="0"/>
                        </a:rPr>
                        <a:t>Transportation</a:t>
                      </a:r>
                      <a:r>
                        <a:rPr lang="es-EC" sz="900" u="none" strike="noStrike" dirty="0">
                          <a:solidFill>
                            <a:schemeClr val="tx1"/>
                          </a:solidFill>
                          <a:effectLst/>
                          <a:latin typeface="Times New Roman" panose="02020603050405020304" pitchFamily="18" charset="0"/>
                          <a:cs typeface="Times New Roman" panose="02020603050405020304" pitchFamily="18" charset="0"/>
                        </a:rPr>
                        <a:t>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Research</a:t>
                      </a:r>
                      <a:r>
                        <a:rPr lang="es-EC" sz="900" u="none" strike="noStrike" dirty="0">
                          <a:solidFill>
                            <a:schemeClr val="tx1"/>
                          </a:solidFill>
                          <a:effectLst/>
                          <a:latin typeface="Times New Roman" panose="02020603050405020304" pitchFamily="18" charset="0"/>
                          <a:cs typeface="Times New Roman" panose="02020603050405020304" pitchFamily="18" charset="0"/>
                        </a:rPr>
                        <a:t>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Part</a:t>
                      </a:r>
                      <a:r>
                        <a:rPr lang="es-EC" sz="900" u="none" strike="noStrike" dirty="0">
                          <a:solidFill>
                            <a:schemeClr val="tx1"/>
                          </a:solidFill>
                          <a:effectLst/>
                          <a:latin typeface="Times New Roman" panose="02020603050405020304" pitchFamily="18" charset="0"/>
                          <a:cs typeface="Times New Roman" panose="02020603050405020304" pitchFamily="18" charset="0"/>
                        </a:rPr>
                        <a:t> C: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Emerging</a:t>
                      </a:r>
                      <a:r>
                        <a:rPr lang="es-EC" sz="900" u="none" strike="noStrike" dirty="0">
                          <a:solidFill>
                            <a:schemeClr val="tx1"/>
                          </a:solidFill>
                          <a:effectLst/>
                          <a:latin typeface="Times New Roman" panose="02020603050405020304" pitchFamily="18" charset="0"/>
                          <a:cs typeface="Times New Roman" panose="02020603050405020304" pitchFamily="18" charset="0"/>
                        </a:rPr>
                        <a:t> Technologies</a:t>
                      </a:r>
                    </a:p>
                    <a:p>
                      <a:pPr algn="ctr" fontAlgn="b"/>
                      <a:r>
                        <a:rPr lang="es-EC" sz="900" u="none" strike="noStrike" dirty="0">
                          <a:solidFill>
                            <a:schemeClr val="tx1"/>
                          </a:solidFill>
                          <a:effectLst/>
                          <a:latin typeface="Times New Roman" panose="02020603050405020304" pitchFamily="18" charset="0"/>
                          <a:cs typeface="Times New Roman" panose="02020603050405020304" pitchFamily="18" charset="0"/>
                        </a:rPr>
                        <a:t>, 111, págs. 477 -495.</a:t>
                      </a:r>
                    </a:p>
                    <a:p>
                      <a:pPr algn="ctr" fontAlgn="b"/>
                      <a:r>
                        <a:rPr lang="es-EC"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Citado 6 times</a:t>
                      </a:r>
                      <a:r>
                        <a:rPr lang="es-EC" sz="900" u="none" strike="noStrike" dirty="0">
                          <a:solidFill>
                            <a:schemeClr val="tx1"/>
                          </a:solidFill>
                          <a:effectLst/>
                          <a:latin typeface="Times New Roman" panose="02020603050405020304" pitchFamily="18" charset="0"/>
                          <a:cs typeface="Times New Roman" panose="02020603050405020304" pitchFamily="18" charset="0"/>
                        </a:rPr>
                        <a:t>.</a:t>
                      </a:r>
                      <a:endParaRPr lang="es-EC"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5595797"/>
                  </a:ext>
                </a:extLst>
              </a:tr>
              <a:tr h="678666">
                <a:tc>
                  <a:txBody>
                    <a:bodyPr/>
                    <a:lstStyle/>
                    <a:p>
                      <a:pPr algn="ctr"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r>
                        <a:rPr lang="en-US" sz="900" b="0" i="0" u="none" strike="noStrike" dirty="0">
                          <a:solidFill>
                            <a:schemeClr val="tx1"/>
                          </a:solidFill>
                          <a:effectLst/>
                          <a:latin typeface="Times New Roman" panose="02020603050405020304" pitchFamily="18" charset="0"/>
                          <a:cs typeface="Times New Roman" panose="02020603050405020304" pitchFamily="18" charset="0"/>
                        </a:rPr>
                        <a:t>Vehicle-to-vehicle wireless power transfer: Paving the way toward an electrified transportation system</a:t>
                      </a:r>
                      <a:r>
                        <a:rPr lang="en-US" sz="900" b="0" i="1"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kern="1200" baseline="0" dirty="0">
                          <a:solidFill>
                            <a:schemeClr val="tx1"/>
                          </a:solidFill>
                          <a:latin typeface="Times New Roman" panose="02020603050405020304" pitchFamily="18" charset="0"/>
                          <a:ea typeface="+mn-ea"/>
                          <a:cs typeface="Times New Roman" panose="02020603050405020304" pitchFamily="18" charset="0"/>
                        </a:rPr>
                        <a:t>Transferencia de energía inalámbrica de vehículo a vehículo: allanando el camino hacia un sistema de </a:t>
                      </a:r>
                      <a:r>
                        <a:rPr lang="es-EC" sz="900" b="0" i="1" u="none" strike="noStrike" kern="1200" baseline="0" dirty="0" err="1">
                          <a:solidFill>
                            <a:schemeClr val="tx1"/>
                          </a:solidFill>
                          <a:latin typeface="Times New Roman" panose="02020603050405020304" pitchFamily="18" charset="0"/>
                          <a:ea typeface="+mn-ea"/>
                          <a:cs typeface="Times New Roman" panose="02020603050405020304" pitchFamily="18" charset="0"/>
                        </a:rPr>
                        <a:t>transporteelectrificado</a:t>
                      </a:r>
                      <a:endParaRPr lang="es-EC" sz="900" b="0" i="1" u="none" strike="noStrike" kern="1200" baseline="0" dirty="0">
                        <a:solidFill>
                          <a:schemeClr val="tx1"/>
                        </a:solidFill>
                        <a:latin typeface="Times New Roman" panose="02020603050405020304" pitchFamily="18" charset="0"/>
                        <a:ea typeface="+mn-ea"/>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plataforma V2V WPT</a:t>
                      </a:r>
                      <a:endPar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introducir un nuevo concepto de transferencia de energía inalámbrica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devehículo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 vehículo (V2V WPT) entre vehículos eléctricos para facilitar la carga frecuente, en tiempo real y bajo demanda.</a:t>
                      </a:r>
                    </a:p>
                    <a:p>
                      <a:pPr algn="just"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V2V WPT está habilitado por la tecnología de vehículos conectados y automatizados y la economía compartida, y facilita la transferencia de energía entre vehículos eléctricos pares.</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Cuantificamos el impacto de la adopción de esta tecnología en términos de ahorro de energía en todo el sistema,</a:t>
                      </a:r>
                    </a:p>
                    <a:p>
                      <a:pPr algn="just"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los requisitos de infraestructura de carga y los tiempos de viaje, e investigar la posibilidad de reducir la capacidad de la batería en los vehículos eléctricos como resultado de esta tecnología.</a:t>
                      </a:r>
                      <a:endParaRPr lang="es-EC" sz="900" b="1" i="1"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Electric vehicles; Connected vehicle technology; Autonomous vehicle technology; Wireless power transfer; Peer-to-peer energy transfer; Sharing economy</a:t>
                      </a:r>
                      <a:endParaRPr lang="es-EC" sz="900" b="0"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u="none" strike="noStrike" dirty="0">
                          <a:solidFill>
                            <a:schemeClr val="tx1"/>
                          </a:solidFill>
                          <a:effectLst/>
                          <a:latin typeface="Times New Roman" panose="02020603050405020304" pitchFamily="18" charset="0"/>
                          <a:cs typeface="Times New Roman" panose="02020603050405020304" pitchFamily="18" charset="0"/>
                        </a:rPr>
                        <a:t>(2019)</a:t>
                      </a:r>
                    </a:p>
                    <a:p>
                      <a:pPr algn="ctr" fontAlgn="b"/>
                      <a:r>
                        <a:rPr lang="es-EC" sz="900" u="none" strike="noStrike" dirty="0" err="1">
                          <a:solidFill>
                            <a:schemeClr val="tx1"/>
                          </a:solidFill>
                          <a:effectLst/>
                          <a:latin typeface="Times New Roman" panose="02020603050405020304" pitchFamily="18" charset="0"/>
                          <a:cs typeface="Times New Roman" panose="02020603050405020304" pitchFamily="18" charset="0"/>
                        </a:rPr>
                        <a:t>Transportation</a:t>
                      </a:r>
                      <a:r>
                        <a:rPr lang="es-EC" sz="900" u="none" strike="noStrike" dirty="0">
                          <a:solidFill>
                            <a:schemeClr val="tx1"/>
                          </a:solidFill>
                          <a:effectLst/>
                          <a:latin typeface="Times New Roman" panose="02020603050405020304" pitchFamily="18" charset="0"/>
                          <a:cs typeface="Times New Roman" panose="02020603050405020304" pitchFamily="18" charset="0"/>
                        </a:rPr>
                        <a:t>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Research</a:t>
                      </a:r>
                      <a:r>
                        <a:rPr lang="es-EC" sz="900" u="none" strike="noStrike" dirty="0">
                          <a:solidFill>
                            <a:schemeClr val="tx1"/>
                          </a:solidFill>
                          <a:effectLst/>
                          <a:latin typeface="Times New Roman" panose="02020603050405020304" pitchFamily="18" charset="0"/>
                          <a:cs typeface="Times New Roman" panose="02020603050405020304" pitchFamily="18" charset="0"/>
                        </a:rPr>
                        <a:t>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Part</a:t>
                      </a:r>
                      <a:r>
                        <a:rPr lang="es-EC" sz="900" u="none" strike="noStrike" dirty="0">
                          <a:solidFill>
                            <a:schemeClr val="tx1"/>
                          </a:solidFill>
                          <a:effectLst/>
                          <a:latin typeface="Times New Roman" panose="02020603050405020304" pitchFamily="18" charset="0"/>
                          <a:cs typeface="Times New Roman" panose="02020603050405020304" pitchFamily="18" charset="0"/>
                        </a:rPr>
                        <a:t> C: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Emerging</a:t>
                      </a:r>
                      <a:r>
                        <a:rPr lang="es-EC" sz="900" u="none" strike="noStrike" dirty="0">
                          <a:solidFill>
                            <a:schemeClr val="tx1"/>
                          </a:solidFill>
                          <a:effectLst/>
                          <a:latin typeface="Times New Roman" panose="02020603050405020304" pitchFamily="18" charset="0"/>
                          <a:cs typeface="Times New Roman" panose="02020603050405020304" pitchFamily="18" charset="0"/>
                        </a:rPr>
                        <a:t> Technologies</a:t>
                      </a:r>
                    </a:p>
                    <a:p>
                      <a:pPr algn="ctr" fontAlgn="b"/>
                      <a:r>
                        <a:rPr lang="es-EC" sz="900" u="none" strike="noStrike" dirty="0">
                          <a:solidFill>
                            <a:schemeClr val="tx1"/>
                          </a:solidFill>
                          <a:effectLst/>
                          <a:latin typeface="Times New Roman" panose="02020603050405020304" pitchFamily="18" charset="0"/>
                          <a:cs typeface="Times New Roman" panose="02020603050405020304" pitchFamily="18" charset="0"/>
                        </a:rPr>
                        <a:t>, 103, págs. 261-280.</a:t>
                      </a:r>
                    </a:p>
                    <a:p>
                      <a:pPr algn="ctr" fontAlgn="b"/>
                      <a:r>
                        <a:rPr lang="es-EC"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Citado 6 times.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6349983"/>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3.3 “Transportation Research Part C"</a:t>
            </a:r>
          </a:p>
        </p:txBody>
      </p:sp>
      <p:sp>
        <p:nvSpPr>
          <p:cNvPr id="33" name="TextBox 5">
            <a:extLst>
              <a:ext uri="{FF2B5EF4-FFF2-40B4-BE49-F238E27FC236}">
                <a16:creationId xmlns:a16="http://schemas.microsoft.com/office/drawing/2014/main" id="{7D8E9081-645F-41F5-87EA-2C1470705410}"/>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sp>
        <p:nvSpPr>
          <p:cNvPr id="34" name="TextBox 2">
            <a:extLst>
              <a:ext uri="{FF2B5EF4-FFF2-40B4-BE49-F238E27FC236}">
                <a16:creationId xmlns:a16="http://schemas.microsoft.com/office/drawing/2014/main" id="{0EA699F8-F34B-4073-A0BE-2A95E9A93204}"/>
              </a:ext>
            </a:extLst>
          </p:cNvPr>
          <p:cNvSpPr txBox="1"/>
          <p:nvPr/>
        </p:nvSpPr>
        <p:spPr>
          <a:xfrm>
            <a:off x="44275" y="5731822"/>
            <a:ext cx="12101423" cy="276999"/>
          </a:xfrm>
          <a:prstGeom prst="rect">
            <a:avLst/>
          </a:prstGeom>
          <a:noFill/>
        </p:spPr>
        <p:txBody>
          <a:bodyPr wrap="square" rtlCol="0">
            <a:spAutoFit/>
          </a:bodyPr>
          <a:lstStyle/>
          <a:p>
            <a:pPr algn="ctr"/>
            <a:r>
              <a:rPr lang="es-EC" sz="1200" b="1" dirty="0">
                <a:latin typeface="+mj-lt"/>
              </a:rPr>
              <a:t>Tabla. 2. </a:t>
            </a:r>
            <a:r>
              <a:rPr lang="es-EC" sz="1200" dirty="0">
                <a:latin typeface="+mj-lt"/>
              </a:rPr>
              <a:t>Conducción Autónoma: principales artículos (2018-2021) por fecha (descendente). “Carnegie Mellon </a:t>
            </a:r>
            <a:r>
              <a:rPr lang="es-EC" sz="1200" dirty="0" err="1">
                <a:latin typeface="+mj-lt"/>
              </a:rPr>
              <a:t>University</a:t>
            </a:r>
            <a:r>
              <a:rPr lang="es-EC" sz="1200" dirty="0">
                <a:latin typeface="+mj-lt"/>
              </a:rPr>
              <a:t>" </a:t>
            </a:r>
            <a:r>
              <a:rPr lang="es-EC" sz="1200" b="1" dirty="0">
                <a:latin typeface="+mj-lt"/>
              </a:rPr>
              <a:t>[1].</a:t>
            </a:r>
          </a:p>
        </p:txBody>
      </p:sp>
      <p:pic>
        <p:nvPicPr>
          <p:cNvPr id="4" name="Imagen 3">
            <a:extLst>
              <a:ext uri="{FF2B5EF4-FFF2-40B4-BE49-F238E27FC236}">
                <a16:creationId xmlns:a16="http://schemas.microsoft.com/office/drawing/2014/main" id="{3C92CE27-7C29-4AF3-924C-D2A68AA7DD62}"/>
              </a:ext>
            </a:extLst>
          </p:cNvPr>
          <p:cNvPicPr>
            <a:picLocks noChangeAspect="1"/>
          </p:cNvPicPr>
          <p:nvPr/>
        </p:nvPicPr>
        <p:blipFill>
          <a:blip r:embed="rId5"/>
          <a:stretch>
            <a:fillRect/>
          </a:stretch>
        </p:blipFill>
        <p:spPr>
          <a:xfrm>
            <a:off x="8373431" y="2243080"/>
            <a:ext cx="1361410" cy="628715"/>
          </a:xfrm>
          <a:prstGeom prst="rect">
            <a:avLst/>
          </a:prstGeom>
        </p:spPr>
      </p:pic>
      <p:pic>
        <p:nvPicPr>
          <p:cNvPr id="11" name="Imagen 10">
            <a:extLst>
              <a:ext uri="{FF2B5EF4-FFF2-40B4-BE49-F238E27FC236}">
                <a16:creationId xmlns:a16="http://schemas.microsoft.com/office/drawing/2014/main" id="{260E9A6C-2247-402A-9373-C3C6C455A8CB}"/>
              </a:ext>
            </a:extLst>
          </p:cNvPr>
          <p:cNvPicPr>
            <a:picLocks noChangeAspect="1"/>
          </p:cNvPicPr>
          <p:nvPr/>
        </p:nvPicPr>
        <p:blipFill>
          <a:blip r:embed="rId6"/>
          <a:stretch>
            <a:fillRect/>
          </a:stretch>
        </p:blipFill>
        <p:spPr>
          <a:xfrm>
            <a:off x="8308975" y="2931055"/>
            <a:ext cx="1350382" cy="565150"/>
          </a:xfrm>
          <a:prstGeom prst="rect">
            <a:avLst/>
          </a:prstGeom>
        </p:spPr>
      </p:pic>
      <p:pic>
        <p:nvPicPr>
          <p:cNvPr id="13" name="Imagen 12">
            <a:extLst>
              <a:ext uri="{FF2B5EF4-FFF2-40B4-BE49-F238E27FC236}">
                <a16:creationId xmlns:a16="http://schemas.microsoft.com/office/drawing/2014/main" id="{F78E349E-FCD3-43CF-B79F-4687998D0C51}"/>
              </a:ext>
            </a:extLst>
          </p:cNvPr>
          <p:cNvPicPr>
            <a:picLocks noChangeAspect="1"/>
          </p:cNvPicPr>
          <p:nvPr/>
        </p:nvPicPr>
        <p:blipFill>
          <a:blip r:embed="rId7"/>
          <a:stretch>
            <a:fillRect/>
          </a:stretch>
        </p:blipFill>
        <p:spPr>
          <a:xfrm>
            <a:off x="9830752" y="2323732"/>
            <a:ext cx="990600" cy="981075"/>
          </a:xfrm>
          <a:prstGeom prst="rect">
            <a:avLst/>
          </a:prstGeom>
        </p:spPr>
      </p:pic>
      <p:pic>
        <p:nvPicPr>
          <p:cNvPr id="14" name="Imagen 13">
            <a:extLst>
              <a:ext uri="{FF2B5EF4-FFF2-40B4-BE49-F238E27FC236}">
                <a16:creationId xmlns:a16="http://schemas.microsoft.com/office/drawing/2014/main" id="{A57B2421-3FAA-4B8B-A640-FB27D5227A2C}"/>
              </a:ext>
            </a:extLst>
          </p:cNvPr>
          <p:cNvPicPr>
            <a:picLocks noChangeAspect="1"/>
          </p:cNvPicPr>
          <p:nvPr/>
        </p:nvPicPr>
        <p:blipFill>
          <a:blip r:embed="rId8"/>
          <a:stretch>
            <a:fillRect/>
          </a:stretch>
        </p:blipFill>
        <p:spPr>
          <a:xfrm>
            <a:off x="8509272" y="3627521"/>
            <a:ext cx="983071" cy="1252651"/>
          </a:xfrm>
          <a:prstGeom prst="rect">
            <a:avLst/>
          </a:prstGeom>
        </p:spPr>
      </p:pic>
      <p:pic>
        <p:nvPicPr>
          <p:cNvPr id="17" name="Imagen 16">
            <a:extLst>
              <a:ext uri="{FF2B5EF4-FFF2-40B4-BE49-F238E27FC236}">
                <a16:creationId xmlns:a16="http://schemas.microsoft.com/office/drawing/2014/main" id="{03857263-EAA8-4C53-A6B4-5DB7D7EAA254}"/>
              </a:ext>
            </a:extLst>
          </p:cNvPr>
          <p:cNvPicPr>
            <a:picLocks noChangeAspect="1"/>
          </p:cNvPicPr>
          <p:nvPr/>
        </p:nvPicPr>
        <p:blipFill>
          <a:blip r:embed="rId7"/>
          <a:stretch>
            <a:fillRect/>
          </a:stretch>
        </p:blipFill>
        <p:spPr>
          <a:xfrm>
            <a:off x="9830752" y="3769231"/>
            <a:ext cx="990600" cy="981075"/>
          </a:xfrm>
          <a:prstGeom prst="rect">
            <a:avLst/>
          </a:prstGeom>
        </p:spPr>
      </p:pic>
      <p:pic>
        <p:nvPicPr>
          <p:cNvPr id="18" name="Imagen 17">
            <a:extLst>
              <a:ext uri="{FF2B5EF4-FFF2-40B4-BE49-F238E27FC236}">
                <a16:creationId xmlns:a16="http://schemas.microsoft.com/office/drawing/2014/main" id="{703E4A3D-B422-477B-8582-6B0CE77266F4}"/>
              </a:ext>
            </a:extLst>
          </p:cNvPr>
          <p:cNvPicPr>
            <a:picLocks noChangeAspect="1"/>
          </p:cNvPicPr>
          <p:nvPr/>
        </p:nvPicPr>
        <p:blipFill>
          <a:blip r:embed="rId9"/>
          <a:stretch>
            <a:fillRect/>
          </a:stretch>
        </p:blipFill>
        <p:spPr>
          <a:xfrm>
            <a:off x="10013971" y="1189595"/>
            <a:ext cx="696278" cy="686187"/>
          </a:xfrm>
          <a:prstGeom prst="rect">
            <a:avLst/>
          </a:prstGeom>
        </p:spPr>
      </p:pic>
      <p:pic>
        <p:nvPicPr>
          <p:cNvPr id="19" name="Imagen 18">
            <a:extLst>
              <a:ext uri="{FF2B5EF4-FFF2-40B4-BE49-F238E27FC236}">
                <a16:creationId xmlns:a16="http://schemas.microsoft.com/office/drawing/2014/main" id="{7C13020F-01D6-433B-981E-A58F03E80807}"/>
              </a:ext>
            </a:extLst>
          </p:cNvPr>
          <p:cNvPicPr>
            <a:picLocks noChangeAspect="1"/>
          </p:cNvPicPr>
          <p:nvPr/>
        </p:nvPicPr>
        <p:blipFill>
          <a:blip r:embed="rId10"/>
          <a:stretch>
            <a:fillRect/>
          </a:stretch>
        </p:blipFill>
        <p:spPr>
          <a:xfrm>
            <a:off x="8308975" y="1149085"/>
            <a:ext cx="765497" cy="932155"/>
          </a:xfrm>
          <a:prstGeom prst="rect">
            <a:avLst/>
          </a:prstGeom>
        </p:spPr>
      </p:pic>
      <p:pic>
        <p:nvPicPr>
          <p:cNvPr id="20" name="Imagen 19">
            <a:extLst>
              <a:ext uri="{FF2B5EF4-FFF2-40B4-BE49-F238E27FC236}">
                <a16:creationId xmlns:a16="http://schemas.microsoft.com/office/drawing/2014/main" id="{7CFE7F5A-6E9B-4DAC-BC08-9FC41A46C958}"/>
              </a:ext>
            </a:extLst>
          </p:cNvPr>
          <p:cNvPicPr>
            <a:picLocks noChangeAspect="1"/>
          </p:cNvPicPr>
          <p:nvPr/>
        </p:nvPicPr>
        <p:blipFill>
          <a:blip r:embed="rId11"/>
          <a:stretch>
            <a:fillRect/>
          </a:stretch>
        </p:blipFill>
        <p:spPr>
          <a:xfrm>
            <a:off x="9074473" y="1146655"/>
            <a:ext cx="701867" cy="945372"/>
          </a:xfrm>
          <a:prstGeom prst="rect">
            <a:avLst/>
          </a:prstGeom>
        </p:spPr>
      </p:pic>
    </p:spTree>
    <p:extLst>
      <p:ext uri="{BB962C8B-B14F-4D97-AF65-F5344CB8AC3E}">
        <p14:creationId xmlns:p14="http://schemas.microsoft.com/office/powerpoint/2010/main" val="13969826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17</a:t>
            </a:fld>
            <a:endParaRPr lang="es-EC"/>
          </a:p>
        </p:txBody>
      </p:sp>
      <p:pic>
        <p:nvPicPr>
          <p:cNvPr id="12" name="Picture 6" descr="Universidad Politécnica de Madrid">
            <a:extLst>
              <a:ext uri="{FF2B5EF4-FFF2-40B4-BE49-F238E27FC236}">
                <a16:creationId xmlns:a16="http://schemas.microsoft.com/office/drawing/2014/main" id="{08BF2DE1-AF0F-4B5F-9315-6E4EF1E963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extLst>
              <p:ext uri="{D42A27DB-BD31-4B8C-83A1-F6EECF244321}">
                <p14:modId xmlns:p14="http://schemas.microsoft.com/office/powerpoint/2010/main" val="200952753"/>
              </p:ext>
            </p:extLst>
          </p:nvPr>
        </p:nvGraphicFramePr>
        <p:xfrm>
          <a:off x="43693" y="901300"/>
          <a:ext cx="12102228" cy="4585568"/>
        </p:xfrm>
        <a:graphic>
          <a:graphicData uri="http://schemas.openxmlformats.org/drawingml/2006/table">
            <a:tbl>
              <a:tblPr>
                <a:tableStyleId>{2D5ABB26-0587-4C30-8999-92F81FD0307C}</a:tableStyleId>
              </a:tblPr>
              <a:tblGrid>
                <a:gridCol w="207527">
                  <a:extLst>
                    <a:ext uri="{9D8B030D-6E8A-4147-A177-3AD203B41FA5}">
                      <a16:colId xmlns:a16="http://schemas.microsoft.com/office/drawing/2014/main" val="3828620138"/>
                    </a:ext>
                  </a:extLst>
                </a:gridCol>
                <a:gridCol w="1448040">
                  <a:extLst>
                    <a:ext uri="{9D8B030D-6E8A-4147-A177-3AD203B41FA5}">
                      <a16:colId xmlns:a16="http://schemas.microsoft.com/office/drawing/2014/main" val="1320676258"/>
                    </a:ext>
                  </a:extLst>
                </a:gridCol>
                <a:gridCol w="6549028">
                  <a:extLst>
                    <a:ext uri="{9D8B030D-6E8A-4147-A177-3AD203B41FA5}">
                      <a16:colId xmlns:a16="http://schemas.microsoft.com/office/drawing/2014/main" val="831503089"/>
                    </a:ext>
                  </a:extLst>
                </a:gridCol>
                <a:gridCol w="1534883">
                  <a:extLst>
                    <a:ext uri="{9D8B030D-6E8A-4147-A177-3AD203B41FA5}">
                      <a16:colId xmlns:a16="http://schemas.microsoft.com/office/drawing/2014/main" val="3855764962"/>
                    </a:ext>
                  </a:extLst>
                </a:gridCol>
                <a:gridCol w="1083982">
                  <a:extLst>
                    <a:ext uri="{9D8B030D-6E8A-4147-A177-3AD203B41FA5}">
                      <a16:colId xmlns:a16="http://schemas.microsoft.com/office/drawing/2014/main" val="1339957589"/>
                    </a:ext>
                  </a:extLst>
                </a:gridCol>
                <a:gridCol w="1278768">
                  <a:extLst>
                    <a:ext uri="{9D8B030D-6E8A-4147-A177-3AD203B41FA5}">
                      <a16:colId xmlns:a16="http://schemas.microsoft.com/office/drawing/2014/main" val="2273159965"/>
                    </a:ext>
                  </a:extLst>
                </a:gridCol>
              </a:tblGrid>
              <a:tr h="158348">
                <a:tc>
                  <a:txBody>
                    <a:bodyPr/>
                    <a:lstStyle/>
                    <a:p>
                      <a:pPr algn="just"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pPr algn="just"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CAT.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678666">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i="1" u="none" strike="noStrike" dirty="0" err="1">
                          <a:solidFill>
                            <a:schemeClr val="tx1"/>
                          </a:solidFill>
                          <a:effectLst/>
                          <a:latin typeface="Times New Roman" panose="02020603050405020304" pitchFamily="18" charset="0"/>
                          <a:cs typeface="Times New Roman" panose="02020603050405020304" pitchFamily="18" charset="0"/>
                        </a:rPr>
                        <a:t>DiversityGAN</a:t>
                      </a:r>
                      <a:r>
                        <a:rPr lang="en-US" sz="900" i="1" u="none" strike="noStrike" dirty="0">
                          <a:solidFill>
                            <a:schemeClr val="tx1"/>
                          </a:solidFill>
                          <a:effectLst/>
                          <a:latin typeface="Times New Roman" panose="02020603050405020304" pitchFamily="18" charset="0"/>
                          <a:cs typeface="Times New Roman" panose="02020603050405020304" pitchFamily="18" charset="0"/>
                        </a:rPr>
                        <a:t>: Diversity-Aware Vehicle Motion Prediction via Latent Semantic Sampling </a:t>
                      </a:r>
                      <a:r>
                        <a:rPr lang="en-US" sz="900" u="none" strike="noStrike" dirty="0">
                          <a:solidFill>
                            <a:schemeClr val="tx1"/>
                          </a:solidFill>
                          <a:effectLst/>
                          <a:latin typeface="Times New Roman" panose="02020603050405020304" pitchFamily="18" charset="0"/>
                          <a:cs typeface="Times New Roman" panose="02020603050405020304" pitchFamily="18" charset="0"/>
                        </a:rPr>
                        <a:t>/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DiversityGAN</a:t>
                      </a:r>
                      <a:r>
                        <a:rPr lang="es-EC" sz="900" u="none" strike="noStrike" dirty="0">
                          <a:solidFill>
                            <a:schemeClr val="tx1"/>
                          </a:solidFill>
                          <a:effectLst/>
                          <a:latin typeface="Times New Roman" panose="02020603050405020304" pitchFamily="18" charset="0"/>
                          <a:cs typeface="Times New Roman" panose="02020603050405020304" pitchFamily="18" charset="0"/>
                        </a:rPr>
                        <a:t>: predicción de movimiento de vehículos consciente de la diversidad mediante muestreo semántico latente</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generar trayectorias realistas y diversas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vehículos.</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el método logra 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precisión de predicción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vanguardia, al tiempo que obtiene 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cobertura de trayectoria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manera eficiente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agregar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etiquetas semánticas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más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complicadas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como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interacciones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explorar otros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métodos de muestreo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algn="just" fontAlgn="b"/>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Keywords</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Computer</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Vision</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for</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Transportation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Intelligent</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Transportation</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Systems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Representation</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Learning</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IEEE Robotics and Automation Letters</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 5 (4), art. no. 9127831, pp. 5089-5096.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935595797"/>
                  </a:ext>
                </a:extLst>
              </a:tr>
              <a:tr h="678666">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21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Gated Recurrent Fusion to Learn Driving Behavior from Temporal Multimodal Data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Fusión recurrente cerrada para aprender el comportamiento de conducción a partir de datos multimodales temporales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indent="0" algn="ctr"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TORCS </a:t>
                      </a:r>
                      <a:r>
                        <a:rPr lang="es-EC" sz="900" b="1" i="1"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driving</a:t>
                      </a:r>
                      <a:endPar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aprendizaje profundo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para conocer en conjunto: el estado del vehículo / entorno (fusión de sensores) y la política del conductor (a partir de datos temporales).</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rendimiento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superior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sobre líneas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base multimodales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temporales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tareas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regresión y clasificación supervisadas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todo en el ámbito de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navegación autónoma.</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evaluar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efectividad de GRFU(Unidades de fusión recurrente cerradas)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otros entornos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multimodales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temporales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desafiantes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que no se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limitan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al dominio de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conducción autónoma</a:t>
                      </a:r>
                    </a:p>
                    <a:p>
                      <a:pPr marL="0" indent="0" algn="just" fontAlgn="b">
                        <a:buFontTx/>
                        <a:buNone/>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computer vision for transportation</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intelligent transportation systems</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Sensor fusion</a:t>
                      </a:r>
                      <a:endParaRPr lang="es-EC" sz="900" b="1"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IEEE Robotics and Automation Letters</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 5 (2), art. no. 8963766, pp. 1287-1294.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26349983"/>
                  </a:ext>
                </a:extLst>
              </a:tr>
              <a:tr h="678666">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46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A Recurrent Neural Network Solution for Predicting</a:t>
                      </a:r>
                    </a:p>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Driver Intention at Unsignalized Intersections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Una solución de red neuronal recurrente para predecir la intención del conductor en intersecciones no señalizadas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indent="0" algn="ctr"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sistema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capaz de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inferir la intención de los vehículos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observados que atraviesan una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intersección no señalizada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una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tarea crítica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para la conducción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segura de vehículos autónomos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beneficiosa para los sistemas avanzados de asistencia al conductor</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ventana de predicción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significativa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de 1,3 s antes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que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ocurra cualquier conflicto potencial</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implementarse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manera factible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vehículo autónomo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vehículos ADAS debidamente equipados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indent="0" algn="just" fontAlgn="b">
                        <a:buFontTx/>
                        <a:buNone/>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Intelligent transportation systems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deep learning in robotics and automation</a:t>
                      </a: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t>
                      </a:r>
                      <a:endParaRPr lang="es-EC" sz="900" b="1"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(2018)</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IEEE Robotics and Automation Letters</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 3 (3), </a:t>
                      </a:r>
                      <a:r>
                        <a:rPr lang="en-US" sz="900" u="none" strike="noStrike" dirty="0" err="1">
                          <a:solidFill>
                            <a:schemeClr val="tx1"/>
                          </a:solidFill>
                          <a:effectLst/>
                          <a:latin typeface="Times New Roman" panose="02020603050405020304" pitchFamily="18" charset="0"/>
                          <a:cs typeface="Times New Roman" panose="02020603050405020304" pitchFamily="18" charset="0"/>
                        </a:rPr>
                        <a:t>págs</a:t>
                      </a:r>
                      <a:r>
                        <a:rPr lang="en-US" sz="900" u="none" strike="noStrike" dirty="0">
                          <a:solidFill>
                            <a:schemeClr val="tx1"/>
                          </a:solidFill>
                          <a:effectLst/>
                          <a:latin typeface="Times New Roman" panose="02020603050405020304" pitchFamily="18" charset="0"/>
                          <a:cs typeface="Times New Roman" panose="02020603050405020304" pitchFamily="18" charset="0"/>
                        </a:rPr>
                        <a:t>. 1759-1764.</a:t>
                      </a:r>
                    </a:p>
                    <a:p>
                      <a:pPr algn="ctr" fontAlgn="b"/>
                      <a:r>
                        <a:rPr lang="en-US" sz="900" u="none" strike="noStrike" dirty="0" err="1">
                          <a:solidFill>
                            <a:schemeClr val="tx1"/>
                          </a:solidFill>
                          <a:effectLst/>
                          <a:highlight>
                            <a:srgbClr val="FFFF00"/>
                          </a:highlight>
                          <a:latin typeface="Times New Roman" panose="02020603050405020304" pitchFamily="18" charset="0"/>
                          <a:cs typeface="Times New Roman" panose="02020603050405020304" pitchFamily="18" charset="0"/>
                        </a:rPr>
                        <a:t>Citado</a:t>
                      </a:r>
                      <a:r>
                        <a:rPr lang="en-US"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 30 </a:t>
                      </a:r>
                      <a:r>
                        <a:rPr lang="en-US" sz="900" u="none" strike="noStrike" dirty="0" err="1">
                          <a:solidFill>
                            <a:schemeClr val="tx1"/>
                          </a:solidFill>
                          <a:effectLst/>
                          <a:highlight>
                            <a:srgbClr val="FFFF00"/>
                          </a:highlight>
                          <a:latin typeface="Times New Roman" panose="02020603050405020304" pitchFamily="18" charset="0"/>
                          <a:cs typeface="Times New Roman" panose="02020603050405020304" pitchFamily="18" charset="0"/>
                        </a:rPr>
                        <a:t>veces</a:t>
                      </a:r>
                      <a:r>
                        <a:rPr lang="en-US"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32952456"/>
                  </a:ext>
                </a:extLst>
              </a:tr>
              <a:tr h="678666">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34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Occlusion-Aware Risk Assessment for Autonomous</a:t>
                      </a:r>
                    </a:p>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Driving in Urban Environments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Evaluación de riesgos consciente de la oclusión para la conducción autónoma en entornos urbanos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indent="0" algn="ctr"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algoritmo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que aprovecha los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diseños de carreteras conocidos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pronosticar, cuantificar y agregar el riesgo asociado con las oclusiones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alcance limitado del sensor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Esto nos permite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hacer predicciones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riesgo inducido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por vehículos no observados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incluso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en entornos urbanos muy ocluidos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muestran que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algoritmo propuesto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reduce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la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tasa de colisión hasta 4,8 veces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a:t>
                      </a:r>
                      <a:r>
                        <a:rPr lang="es-EC" sz="900" b="1" i="1" u="sng" strike="noStrike" dirty="0">
                          <a:solidFill>
                            <a:schemeClr val="tx1"/>
                          </a:solidFill>
                          <a:effectLst/>
                          <a:latin typeface="Times New Roman" panose="02020603050405020304" pitchFamily="18" charset="0"/>
                          <a:cs typeface="Times New Roman" panose="02020603050405020304" pitchFamily="18" charset="0"/>
                        </a:rPr>
                        <a:t>aumenta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la comodidad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hasta 10 veces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indent="0" algn="just"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incorporación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información de otros vehículos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para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planificación cooperativa y el manejo de escenarios de tráfico heterogéneos con varios tipos de vehículos y peatones.</a:t>
                      </a:r>
                    </a:p>
                    <a:p>
                      <a:pPr marL="0" indent="0" algn="just" fontAlgn="b">
                        <a:buFontTx/>
                        <a:buNone/>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Collision avoidance, motion and path planning, simulation and animation.</a:t>
                      </a:r>
                      <a:endParaRPr lang="es-EC" sz="900" b="0"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(2019)</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IEEE Robotics and Automation Letters</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 4 (2), art.</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No.</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8645673, </a:t>
                      </a:r>
                      <a:r>
                        <a:rPr lang="en-US" sz="900" u="none" strike="noStrike" dirty="0" err="1">
                          <a:solidFill>
                            <a:schemeClr val="tx1"/>
                          </a:solidFill>
                          <a:effectLst/>
                          <a:latin typeface="Times New Roman" panose="02020603050405020304" pitchFamily="18" charset="0"/>
                          <a:cs typeface="Times New Roman" panose="02020603050405020304" pitchFamily="18" charset="0"/>
                        </a:rPr>
                        <a:t>págs</a:t>
                      </a:r>
                      <a:r>
                        <a:rPr lang="en-US" sz="900" u="none" strike="noStrike" dirty="0">
                          <a:solidFill>
                            <a:schemeClr val="tx1"/>
                          </a:solidFill>
                          <a:effectLst/>
                          <a:latin typeface="Times New Roman" panose="02020603050405020304" pitchFamily="18" charset="0"/>
                          <a:cs typeface="Times New Roman" panose="02020603050405020304" pitchFamily="18" charset="0"/>
                        </a:rPr>
                        <a:t>. 2235-2241.</a:t>
                      </a:r>
                    </a:p>
                    <a:p>
                      <a:pPr algn="ctr" fontAlgn="b"/>
                      <a:r>
                        <a:rPr lang="en-US" sz="900" u="none" strike="noStrike" dirty="0" err="1">
                          <a:solidFill>
                            <a:schemeClr val="tx1"/>
                          </a:solidFill>
                          <a:effectLst/>
                          <a:highlight>
                            <a:srgbClr val="FFFF00"/>
                          </a:highlight>
                          <a:latin typeface="Times New Roman" panose="02020603050405020304" pitchFamily="18" charset="0"/>
                          <a:cs typeface="Times New Roman" panose="02020603050405020304" pitchFamily="18" charset="0"/>
                        </a:rPr>
                        <a:t>Citado</a:t>
                      </a:r>
                      <a:r>
                        <a:rPr lang="en-US"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 4 </a:t>
                      </a:r>
                      <a:r>
                        <a:rPr lang="en-US" sz="900" u="none" strike="noStrike" dirty="0" err="1">
                          <a:solidFill>
                            <a:schemeClr val="tx1"/>
                          </a:solidFill>
                          <a:effectLst/>
                          <a:highlight>
                            <a:srgbClr val="FFFF00"/>
                          </a:highlight>
                          <a:latin typeface="Times New Roman" panose="02020603050405020304" pitchFamily="18" charset="0"/>
                          <a:cs typeface="Times New Roman" panose="02020603050405020304" pitchFamily="18" charset="0"/>
                        </a:rPr>
                        <a:t>veces</a:t>
                      </a:r>
                      <a:r>
                        <a:rPr lang="en-US"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18565000"/>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3.4 “IEEE Robotics and Automation Letters"</a:t>
            </a:r>
          </a:p>
        </p:txBody>
      </p:sp>
      <p:sp>
        <p:nvSpPr>
          <p:cNvPr id="33" name="TextBox 5">
            <a:extLst>
              <a:ext uri="{FF2B5EF4-FFF2-40B4-BE49-F238E27FC236}">
                <a16:creationId xmlns:a16="http://schemas.microsoft.com/office/drawing/2014/main" id="{7D8E9081-645F-41F5-87EA-2C1470705410}"/>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sp>
        <p:nvSpPr>
          <p:cNvPr id="34" name="TextBox 2">
            <a:extLst>
              <a:ext uri="{FF2B5EF4-FFF2-40B4-BE49-F238E27FC236}">
                <a16:creationId xmlns:a16="http://schemas.microsoft.com/office/drawing/2014/main" id="{0EA699F8-F34B-4073-A0BE-2A95E9A93204}"/>
              </a:ext>
            </a:extLst>
          </p:cNvPr>
          <p:cNvSpPr txBox="1"/>
          <p:nvPr/>
        </p:nvSpPr>
        <p:spPr>
          <a:xfrm>
            <a:off x="44275" y="5731822"/>
            <a:ext cx="12101423" cy="276999"/>
          </a:xfrm>
          <a:prstGeom prst="rect">
            <a:avLst/>
          </a:prstGeom>
          <a:noFill/>
        </p:spPr>
        <p:txBody>
          <a:bodyPr wrap="square" rtlCol="0">
            <a:spAutoFit/>
          </a:bodyPr>
          <a:lstStyle/>
          <a:p>
            <a:pPr algn="ctr"/>
            <a:r>
              <a:rPr lang="es-EC" sz="1200" b="1" dirty="0">
                <a:latin typeface="+mj-lt"/>
              </a:rPr>
              <a:t>Tabla. 2. </a:t>
            </a:r>
            <a:r>
              <a:rPr lang="es-EC" sz="1200" dirty="0">
                <a:latin typeface="+mj-lt"/>
              </a:rPr>
              <a:t>Conducción Autónoma: principales artículos (2018-2021) por fecha (descendente). “Carnegie Mellon </a:t>
            </a:r>
            <a:r>
              <a:rPr lang="es-EC" sz="1200" dirty="0" err="1">
                <a:latin typeface="+mj-lt"/>
              </a:rPr>
              <a:t>University</a:t>
            </a:r>
            <a:r>
              <a:rPr lang="es-EC" sz="1200" dirty="0">
                <a:latin typeface="+mj-lt"/>
              </a:rPr>
              <a:t>" </a:t>
            </a:r>
            <a:r>
              <a:rPr lang="es-EC" sz="1200" b="1" dirty="0">
                <a:latin typeface="+mj-lt"/>
              </a:rPr>
              <a:t>[1].</a:t>
            </a:r>
          </a:p>
        </p:txBody>
      </p:sp>
      <p:pic>
        <p:nvPicPr>
          <p:cNvPr id="16" name="Imagen 15">
            <a:extLst>
              <a:ext uri="{FF2B5EF4-FFF2-40B4-BE49-F238E27FC236}">
                <a16:creationId xmlns:a16="http://schemas.microsoft.com/office/drawing/2014/main" id="{E4AE606A-AACF-43A1-85C8-518F924E10B6}"/>
              </a:ext>
            </a:extLst>
          </p:cNvPr>
          <p:cNvPicPr>
            <a:picLocks noChangeAspect="1"/>
          </p:cNvPicPr>
          <p:nvPr/>
        </p:nvPicPr>
        <p:blipFill>
          <a:blip r:embed="rId5"/>
          <a:stretch>
            <a:fillRect/>
          </a:stretch>
        </p:blipFill>
        <p:spPr>
          <a:xfrm>
            <a:off x="9903823" y="1154028"/>
            <a:ext cx="811726" cy="815745"/>
          </a:xfrm>
          <a:prstGeom prst="rect">
            <a:avLst/>
          </a:prstGeom>
        </p:spPr>
      </p:pic>
      <p:pic>
        <p:nvPicPr>
          <p:cNvPr id="18" name="Imagen 17">
            <a:extLst>
              <a:ext uri="{FF2B5EF4-FFF2-40B4-BE49-F238E27FC236}">
                <a16:creationId xmlns:a16="http://schemas.microsoft.com/office/drawing/2014/main" id="{5E58A912-0B51-422D-B0F1-6F6BCFE2AE8A}"/>
              </a:ext>
            </a:extLst>
          </p:cNvPr>
          <p:cNvPicPr>
            <a:picLocks noChangeAspect="1"/>
          </p:cNvPicPr>
          <p:nvPr/>
        </p:nvPicPr>
        <p:blipFill>
          <a:blip r:embed="rId6"/>
          <a:stretch>
            <a:fillRect/>
          </a:stretch>
        </p:blipFill>
        <p:spPr>
          <a:xfrm>
            <a:off x="8424863" y="1076294"/>
            <a:ext cx="1243012" cy="911335"/>
          </a:xfrm>
          <a:prstGeom prst="rect">
            <a:avLst/>
          </a:prstGeom>
        </p:spPr>
      </p:pic>
      <p:pic>
        <p:nvPicPr>
          <p:cNvPr id="22" name="Imagen 21">
            <a:extLst>
              <a:ext uri="{FF2B5EF4-FFF2-40B4-BE49-F238E27FC236}">
                <a16:creationId xmlns:a16="http://schemas.microsoft.com/office/drawing/2014/main" id="{A9A69160-333B-4854-B0C9-1B990D6CF4A8}"/>
              </a:ext>
            </a:extLst>
          </p:cNvPr>
          <p:cNvPicPr>
            <a:picLocks noChangeAspect="1"/>
          </p:cNvPicPr>
          <p:nvPr/>
        </p:nvPicPr>
        <p:blipFill>
          <a:blip r:embed="rId7"/>
          <a:stretch>
            <a:fillRect/>
          </a:stretch>
        </p:blipFill>
        <p:spPr>
          <a:xfrm>
            <a:off x="8285898" y="2204588"/>
            <a:ext cx="1464945" cy="945371"/>
          </a:xfrm>
          <a:prstGeom prst="rect">
            <a:avLst/>
          </a:prstGeom>
        </p:spPr>
      </p:pic>
      <p:pic>
        <p:nvPicPr>
          <p:cNvPr id="23" name="Imagen 22">
            <a:extLst>
              <a:ext uri="{FF2B5EF4-FFF2-40B4-BE49-F238E27FC236}">
                <a16:creationId xmlns:a16="http://schemas.microsoft.com/office/drawing/2014/main" id="{3EBE4A06-107B-4EB2-BAFA-1B3B1509B75F}"/>
              </a:ext>
            </a:extLst>
          </p:cNvPr>
          <p:cNvPicPr>
            <a:picLocks noChangeAspect="1"/>
          </p:cNvPicPr>
          <p:nvPr/>
        </p:nvPicPr>
        <p:blipFill>
          <a:blip r:embed="rId8"/>
          <a:stretch>
            <a:fillRect/>
          </a:stretch>
        </p:blipFill>
        <p:spPr>
          <a:xfrm>
            <a:off x="9982200" y="2311989"/>
            <a:ext cx="734167" cy="730568"/>
          </a:xfrm>
          <a:prstGeom prst="rect">
            <a:avLst/>
          </a:prstGeom>
        </p:spPr>
      </p:pic>
      <p:pic>
        <p:nvPicPr>
          <p:cNvPr id="3" name="Imagen 2">
            <a:extLst>
              <a:ext uri="{FF2B5EF4-FFF2-40B4-BE49-F238E27FC236}">
                <a16:creationId xmlns:a16="http://schemas.microsoft.com/office/drawing/2014/main" id="{E5A561D2-9341-467A-89EB-6A9FCD54471E}"/>
              </a:ext>
            </a:extLst>
          </p:cNvPr>
          <p:cNvPicPr>
            <a:picLocks noChangeAspect="1"/>
          </p:cNvPicPr>
          <p:nvPr/>
        </p:nvPicPr>
        <p:blipFill>
          <a:blip r:embed="rId9"/>
          <a:stretch>
            <a:fillRect/>
          </a:stretch>
        </p:blipFill>
        <p:spPr>
          <a:xfrm>
            <a:off x="8538951" y="3366918"/>
            <a:ext cx="958838" cy="945371"/>
          </a:xfrm>
          <a:prstGeom prst="rect">
            <a:avLst/>
          </a:prstGeom>
        </p:spPr>
      </p:pic>
      <p:pic>
        <p:nvPicPr>
          <p:cNvPr id="24" name="Imagen 23">
            <a:extLst>
              <a:ext uri="{FF2B5EF4-FFF2-40B4-BE49-F238E27FC236}">
                <a16:creationId xmlns:a16="http://schemas.microsoft.com/office/drawing/2014/main" id="{3565B8BF-72EA-43BA-B6C0-B5D4BE95B6D3}"/>
              </a:ext>
            </a:extLst>
          </p:cNvPr>
          <p:cNvPicPr>
            <a:picLocks noChangeAspect="1"/>
          </p:cNvPicPr>
          <p:nvPr/>
        </p:nvPicPr>
        <p:blipFill>
          <a:blip r:embed="rId8"/>
          <a:stretch>
            <a:fillRect/>
          </a:stretch>
        </p:blipFill>
        <p:spPr>
          <a:xfrm>
            <a:off x="9942602" y="3420073"/>
            <a:ext cx="734167" cy="730568"/>
          </a:xfrm>
          <a:prstGeom prst="rect">
            <a:avLst/>
          </a:prstGeom>
        </p:spPr>
      </p:pic>
      <p:pic>
        <p:nvPicPr>
          <p:cNvPr id="6" name="Imagen 5">
            <a:extLst>
              <a:ext uri="{FF2B5EF4-FFF2-40B4-BE49-F238E27FC236}">
                <a16:creationId xmlns:a16="http://schemas.microsoft.com/office/drawing/2014/main" id="{FFD93AC6-16CD-456A-9E77-8479FB363B62}"/>
              </a:ext>
            </a:extLst>
          </p:cNvPr>
          <p:cNvPicPr>
            <a:picLocks noChangeAspect="1"/>
          </p:cNvPicPr>
          <p:nvPr/>
        </p:nvPicPr>
        <p:blipFill>
          <a:blip r:embed="rId10"/>
          <a:stretch>
            <a:fillRect/>
          </a:stretch>
        </p:blipFill>
        <p:spPr>
          <a:xfrm>
            <a:off x="8523336" y="4444709"/>
            <a:ext cx="974453" cy="939584"/>
          </a:xfrm>
          <a:prstGeom prst="rect">
            <a:avLst/>
          </a:prstGeom>
        </p:spPr>
      </p:pic>
      <p:pic>
        <p:nvPicPr>
          <p:cNvPr id="26" name="Imagen 25">
            <a:extLst>
              <a:ext uri="{FF2B5EF4-FFF2-40B4-BE49-F238E27FC236}">
                <a16:creationId xmlns:a16="http://schemas.microsoft.com/office/drawing/2014/main" id="{ED7724C5-4FF8-4817-83A8-0883ECA85A8B}"/>
              </a:ext>
            </a:extLst>
          </p:cNvPr>
          <p:cNvPicPr>
            <a:picLocks noChangeAspect="1"/>
          </p:cNvPicPr>
          <p:nvPr/>
        </p:nvPicPr>
        <p:blipFill>
          <a:blip r:embed="rId8"/>
          <a:stretch>
            <a:fillRect/>
          </a:stretch>
        </p:blipFill>
        <p:spPr>
          <a:xfrm>
            <a:off x="9982199" y="4462206"/>
            <a:ext cx="734167" cy="730568"/>
          </a:xfrm>
          <a:prstGeom prst="rect">
            <a:avLst/>
          </a:prstGeom>
        </p:spPr>
      </p:pic>
      <p:sp>
        <p:nvSpPr>
          <p:cNvPr id="27" name="CuadroTexto 26">
            <a:extLst>
              <a:ext uri="{FF2B5EF4-FFF2-40B4-BE49-F238E27FC236}">
                <a16:creationId xmlns:a16="http://schemas.microsoft.com/office/drawing/2014/main" id="{24590CF6-8AB6-495C-8D30-73C8E7C2BE57}"/>
              </a:ext>
            </a:extLst>
          </p:cNvPr>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3. PRINCIPALES REVISTAS</a:t>
            </a:r>
          </a:p>
        </p:txBody>
      </p:sp>
    </p:spTree>
    <p:extLst>
      <p:ext uri="{BB962C8B-B14F-4D97-AF65-F5344CB8AC3E}">
        <p14:creationId xmlns:p14="http://schemas.microsoft.com/office/powerpoint/2010/main" val="7459270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18</a:t>
            </a:fld>
            <a:endParaRPr lang="es-EC"/>
          </a:p>
        </p:txBody>
      </p:sp>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nvGraphicFramePr>
        <p:xfrm>
          <a:off x="82806" y="1098609"/>
          <a:ext cx="12026388" cy="5069799"/>
        </p:xfrm>
        <a:graphic>
          <a:graphicData uri="http://schemas.openxmlformats.org/drawingml/2006/table">
            <a:tbl>
              <a:tblPr>
                <a:tableStyleId>{2D5ABB26-0587-4C30-8999-92F81FD0307C}</a:tableStyleId>
              </a:tblPr>
              <a:tblGrid>
                <a:gridCol w="207527">
                  <a:extLst>
                    <a:ext uri="{9D8B030D-6E8A-4147-A177-3AD203B41FA5}">
                      <a16:colId xmlns:a16="http://schemas.microsoft.com/office/drawing/2014/main" val="3828620138"/>
                    </a:ext>
                  </a:extLst>
                </a:gridCol>
                <a:gridCol w="1837519">
                  <a:extLst>
                    <a:ext uri="{9D8B030D-6E8A-4147-A177-3AD203B41FA5}">
                      <a16:colId xmlns:a16="http://schemas.microsoft.com/office/drawing/2014/main" val="1320676258"/>
                    </a:ext>
                  </a:extLst>
                </a:gridCol>
                <a:gridCol w="6178961">
                  <a:extLst>
                    <a:ext uri="{9D8B030D-6E8A-4147-A177-3AD203B41FA5}">
                      <a16:colId xmlns:a16="http://schemas.microsoft.com/office/drawing/2014/main" val="831503089"/>
                    </a:ext>
                  </a:extLst>
                </a:gridCol>
                <a:gridCol w="1439631">
                  <a:extLst>
                    <a:ext uri="{9D8B030D-6E8A-4147-A177-3AD203B41FA5}">
                      <a16:colId xmlns:a16="http://schemas.microsoft.com/office/drawing/2014/main" val="226368450"/>
                    </a:ext>
                  </a:extLst>
                </a:gridCol>
                <a:gridCol w="1083982">
                  <a:extLst>
                    <a:ext uri="{9D8B030D-6E8A-4147-A177-3AD203B41FA5}">
                      <a16:colId xmlns:a16="http://schemas.microsoft.com/office/drawing/2014/main" val="1339957589"/>
                    </a:ext>
                  </a:extLst>
                </a:gridCol>
                <a:gridCol w="1278768">
                  <a:extLst>
                    <a:ext uri="{9D8B030D-6E8A-4147-A177-3AD203B41FA5}">
                      <a16:colId xmlns:a16="http://schemas.microsoft.com/office/drawing/2014/main" val="2273159965"/>
                    </a:ext>
                  </a:extLst>
                </a:gridCol>
              </a:tblGrid>
              <a:tr h="158348">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CAT.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97870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err="1">
                          <a:solidFill>
                            <a:schemeClr val="tx1"/>
                          </a:solidFill>
                          <a:effectLst/>
                          <a:latin typeface="Times New Roman" panose="02020603050405020304" pitchFamily="18" charset="0"/>
                          <a:cs typeface="Times New Roman" panose="02020603050405020304" pitchFamily="18" charset="0"/>
                        </a:rPr>
                        <a:t>Semanticdepth</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Fusing semantic segmentation and monocular depth estimation for enabling autonomous driving in roads without lane lines</a:t>
                      </a:r>
                    </a:p>
                    <a:p>
                      <a:pPr algn="just" fontAlgn="b"/>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Semanticdepth</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Fusionando la segmentación semántica </a:t>
                      </a:r>
                      <a:r>
                        <a:rPr lang="es-419" sz="900" b="1" i="0" u="none" strike="noStrike" dirty="0">
                          <a:solidFill>
                            <a:schemeClr val="tx1"/>
                          </a:solidFill>
                          <a:effectLst/>
                          <a:latin typeface="Times New Roman" panose="02020603050405020304" pitchFamily="18" charset="0"/>
                          <a:cs typeface="Times New Roman" panose="02020603050405020304" pitchFamily="18" charset="0"/>
                        </a:rPr>
                        <a:t>y la estimación de profundidad monocular para permitir la conducción autónoma en carreteras sin líneas de carril</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la mayoría de aplicaciones de conducción autónoma se basa en la presencia de líneas de carril como para realizar un cambio de carril, sin embargo existe limitaciones como carreteras secundarios, líneas de carril entre otras que no están señalizadas y se dificulta realizar un cabio de carril, aquí proponen</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un método basado en la visión para estimar el ancho de la carretera (por lo tanto, también ubicar el vehículo dentro de la carretera) en escenarios donde las líneas de carril no están presentes o no son lo suficientemente visibles como para confiar </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fusiona los resultados de una segmentación semántica y una arquitectura de estimación de profundidad monocular para reconstruir localmente una nube de puntos  y con ello tener el ancho de la carretera </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integrar el modelo a vehículos autónomos que transitan en escenarios donde no hay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lineas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carril </a:t>
                      </a:r>
                    </a:p>
                    <a:p>
                      <a:pPr algn="just" fontAlgn="b"/>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Keywords</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Advanced</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Driver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Assistance</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Systems</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(ADAS);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Autonomous</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driving</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Computer</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vision</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Deep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learning</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Fusion</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architecture</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Monocular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depth</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estimation</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Scene</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understanding</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Semantic</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segmentation</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Situational</a:t>
                      </a:r>
                      <a:r>
                        <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awareness</a:t>
                      </a:r>
                      <a:endPar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((2019) Sensors (Switzerland), 19 (14), art. no. 3224, . Cited 4 times.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3036636"/>
                  </a:ext>
                </a:extLst>
              </a:tr>
              <a:tr h="196890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A new integrated collision risk assessment methodology for autonomous vehicles</a:t>
                      </a:r>
                    </a:p>
                    <a:p>
                      <a:pPr algn="just" fontAlgn="b"/>
                      <a:endParaRPr lang="en-US"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419" sz="900" b="0" i="0" u="none" strike="noStrike" dirty="0">
                          <a:solidFill>
                            <a:schemeClr val="tx1"/>
                          </a:solidFill>
                          <a:effectLst/>
                          <a:latin typeface="Times New Roman" panose="02020603050405020304" pitchFamily="18" charset="0"/>
                          <a:cs typeface="Times New Roman" panose="02020603050405020304" pitchFamily="18" charset="0"/>
                        </a:rPr>
                        <a:t>Una nueva metodología integrada de evaluación del riesgo de colisión para vehículos autónomos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los enfoques actuales no son eficientes cuanto se tiene un gran volumen de datos en escenarios de tráfico que cambian frecuentemente, especialmente en entornos de alta complejidad, como áreas urbanas densas con usuarios de todo tipo.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Razon</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por la cual en este documento desarrollan una nueva metodología de evaluación de riesgos que integra una estimación de colisión a nivel de red, y con una estimación de riesgo basada en vehículos en tiempo real</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desarrolló una nueva metodología para la integración de dos dominios que interactúan (es decir, predicción de colisiones a nivel de red y de vehículo) para mejorar la evaluación de riesgos de los vehículos autónomos. Dado que las predicciones a nivel de red utilizan datos en un intervalo temporal más alto que la frecuencia de muestreo de los sensores de un AV para proporcionar un horizonte de percepción más amplio, </a:t>
                      </a:r>
                      <a:r>
                        <a:rPr lang="es-419" sz="900" b="1" i="0" u="none" strike="noStrike" dirty="0">
                          <a:solidFill>
                            <a:schemeClr val="tx1"/>
                          </a:solidFill>
                          <a:effectLst/>
                          <a:latin typeface="Times New Roman" panose="02020603050405020304" pitchFamily="18" charset="0"/>
                          <a:cs typeface="Times New Roman" panose="02020603050405020304" pitchFamily="18" charset="0"/>
                        </a:rPr>
                        <a:t>de hecho este método que desarrollaron permitiría a los AV reducir las velocidades, cambiar su trayectoria o incitar a un pasajero a tomar el control. para garantizar un viaje seguro, incluso cuando fallan otros sistemas de sensores.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mejorar el modelo para que los vehículos autónomos del futuro no causen problemas de trafico por colisiones </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autonomy; functional allocation; latency; safety; systems architecture</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(2019) Accident Analysis and Prevention, 127, pp. 61-79.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11 times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187789"/>
                  </a:ext>
                </a:extLst>
              </a:tr>
              <a:tr h="1424264">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Set-based Prediction of Traffic Participants Considering Occlusions and Traffic Rules</a:t>
                      </a:r>
                    </a:p>
                    <a:p>
                      <a:pPr algn="just" fontAlgn="b"/>
                      <a:endParaRPr lang="en-US"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419" sz="900" b="0" i="0" u="none" strike="noStrike" dirty="0">
                          <a:solidFill>
                            <a:schemeClr val="tx1"/>
                          </a:solidFill>
                          <a:effectLst/>
                          <a:latin typeface="Times New Roman" panose="02020603050405020304" pitchFamily="18" charset="0"/>
                          <a:cs typeface="Times New Roman" panose="02020603050405020304" pitchFamily="18" charset="0"/>
                        </a:rPr>
                        <a:t>Predicción basada en conjuntos de participantes del tráfico considerando las oclusiones y las reglas de tráfico</a:t>
                      </a:r>
                      <a:endParaRPr lang="en-US"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endParaRPr lang="en-US"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la planificación de movimientos para vehículos autónomos en carreteras debe garantizar que no provoquen colisiones con otros participantes del tráfico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ya que se desconoce el comportamiento futuro de otros participantes del tráfico y los participantes del tráfico a menudo quedan ocultos. Propone un predicción basada en conjuntos de datos que contiene los comportamientos futuros de los participantes del trafico detectados y ocultos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Como características de predicción, utilizaron la dinámica longitudinal y lateral del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vehiculo</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el historial de movimiento y los tipos de participantes del tráfico en combinación con la información contextual y el campo de visión</a:t>
                      </a:r>
                      <a:r>
                        <a:rPr lang="es-419" sz="900" b="1" i="0" u="none" strike="noStrike" dirty="0">
                          <a:solidFill>
                            <a:schemeClr val="tx1"/>
                          </a:solidFill>
                          <a:effectLst/>
                          <a:latin typeface="Times New Roman" panose="02020603050405020304" pitchFamily="18" charset="0"/>
                          <a:cs typeface="Times New Roman" panose="02020603050405020304" pitchFamily="18" charset="0"/>
                        </a:rPr>
                        <a:t>.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Para un buen desempeño de la predicción, realizaron un modelo de entorno detallado y preciso con incertidumbres de medición estrictamente delimitadas</a:t>
                      </a:r>
                      <a:r>
                        <a:rPr lang="es-419" sz="900" b="1" i="0"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El trabajo futuro incluye límites más restrictivos en la velocidad admisible al considerar la curvatura de la carretera y en la aceleración lateral admisible sin dejar de ser demasiado aproximada.</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a:t>
                      </a:r>
                      <a:endPar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a:t>
                      </a:r>
                      <a:r>
                        <a:rPr lang="fr-FR" sz="900" b="0" i="0" u="none" strike="noStrike" dirty="0">
                          <a:solidFill>
                            <a:schemeClr val="tx1"/>
                          </a:solidFill>
                          <a:effectLst/>
                          <a:latin typeface="Times New Roman" panose="02020603050405020304" pitchFamily="18" charset="0"/>
                          <a:cs typeface="Times New Roman" panose="02020603050405020304" pitchFamily="18" charset="0"/>
                        </a:rPr>
                        <a:t>(2020) IEEE Transactions on Intelligent </a:t>
                      </a:r>
                      <a:r>
                        <a:rPr lang="fr-FR" sz="900" b="0" i="0" u="none" strike="noStrike" dirty="0" err="1">
                          <a:solidFill>
                            <a:schemeClr val="tx1"/>
                          </a:solidFill>
                          <a:effectLst/>
                          <a:latin typeface="Times New Roman" panose="02020603050405020304" pitchFamily="18" charset="0"/>
                          <a:cs typeface="Times New Roman" panose="02020603050405020304" pitchFamily="18" charset="0"/>
                        </a:rPr>
                        <a:t>Vehicles</a:t>
                      </a:r>
                      <a:r>
                        <a:rPr lang="fr-FR" sz="900" b="0" i="0" u="none" strike="noStrike" dirty="0">
                          <a:solidFill>
                            <a:schemeClr val="tx1"/>
                          </a:solidFill>
                          <a:effectLst/>
                          <a:latin typeface="Times New Roman" panose="02020603050405020304" pitchFamily="18" charset="0"/>
                          <a:cs typeface="Times New Roman" panose="02020603050405020304" pitchFamily="18" charset="0"/>
                        </a:rPr>
                        <a:t>, . </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8354840"/>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4" y="430722"/>
            <a:ext cx="12219449" cy="677108"/>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“Technical University of Munich “</a:t>
            </a:r>
          </a:p>
          <a:p>
            <a:r>
              <a:rPr lang="es-419" sz="1400" b="0" i="0" dirty="0">
                <a:solidFill>
                  <a:srgbClr val="000000"/>
                </a:solidFill>
                <a:effectLst/>
                <a:latin typeface="Arial" panose="020B0604020202020204" pitchFamily="34" charset="0"/>
              </a:rPr>
              <a:t>Desde 2017, un equipo de investigación de la Universidad Técnica de Múnich ha desarrollado una pila de software para la conducción autónoma</a:t>
            </a:r>
            <a:endParaRPr lang="en-US" sz="1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endParaRPr>
          </a:p>
        </p:txBody>
      </p:sp>
      <p:pic>
        <p:nvPicPr>
          <p:cNvPr id="19" name="Picture 6" descr="Universidad Politécnica de Madrid">
            <a:extLst>
              <a:ext uri="{FF2B5EF4-FFF2-40B4-BE49-F238E27FC236}">
                <a16:creationId xmlns:a16="http://schemas.microsoft.com/office/drawing/2014/main" id="{58A127A8-A85C-434F-85B6-FC2B6447B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63336602-E8C4-4E2C-A1EF-8148997C9611}"/>
              </a:ext>
            </a:extLst>
          </p:cNvPr>
          <p:cNvPicPr>
            <a:picLocks noChangeAspect="1"/>
          </p:cNvPicPr>
          <p:nvPr/>
        </p:nvPicPr>
        <p:blipFill>
          <a:blip r:embed="rId5"/>
          <a:stretch>
            <a:fillRect/>
          </a:stretch>
        </p:blipFill>
        <p:spPr>
          <a:xfrm>
            <a:off x="9892037" y="1297684"/>
            <a:ext cx="811843" cy="933214"/>
          </a:xfrm>
          <a:prstGeom prst="rect">
            <a:avLst/>
          </a:prstGeom>
        </p:spPr>
      </p:pic>
      <p:pic>
        <p:nvPicPr>
          <p:cNvPr id="21" name="Imagen 20">
            <a:extLst>
              <a:ext uri="{FF2B5EF4-FFF2-40B4-BE49-F238E27FC236}">
                <a16:creationId xmlns:a16="http://schemas.microsoft.com/office/drawing/2014/main" id="{DC6DC9D6-3C33-40D1-930E-4E267249DBED}"/>
              </a:ext>
            </a:extLst>
          </p:cNvPr>
          <p:cNvPicPr>
            <a:picLocks noChangeAspect="1"/>
          </p:cNvPicPr>
          <p:nvPr/>
        </p:nvPicPr>
        <p:blipFill>
          <a:blip r:embed="rId6"/>
          <a:stretch>
            <a:fillRect/>
          </a:stretch>
        </p:blipFill>
        <p:spPr>
          <a:xfrm>
            <a:off x="8350926" y="1423134"/>
            <a:ext cx="1294225" cy="1229107"/>
          </a:xfrm>
          <a:prstGeom prst="rect">
            <a:avLst/>
          </a:prstGeom>
        </p:spPr>
      </p:pic>
      <p:pic>
        <p:nvPicPr>
          <p:cNvPr id="23" name="Imagen 22">
            <a:extLst>
              <a:ext uri="{FF2B5EF4-FFF2-40B4-BE49-F238E27FC236}">
                <a16:creationId xmlns:a16="http://schemas.microsoft.com/office/drawing/2014/main" id="{964337D1-EA9D-4F7A-877F-2D7AC3067282}"/>
              </a:ext>
            </a:extLst>
          </p:cNvPr>
          <p:cNvPicPr>
            <a:picLocks noChangeAspect="1"/>
          </p:cNvPicPr>
          <p:nvPr/>
        </p:nvPicPr>
        <p:blipFill>
          <a:blip r:embed="rId7"/>
          <a:stretch>
            <a:fillRect/>
          </a:stretch>
        </p:blipFill>
        <p:spPr>
          <a:xfrm>
            <a:off x="9793875" y="3158231"/>
            <a:ext cx="990600" cy="1044575"/>
          </a:xfrm>
          <a:prstGeom prst="rect">
            <a:avLst/>
          </a:prstGeom>
        </p:spPr>
      </p:pic>
      <p:pic>
        <p:nvPicPr>
          <p:cNvPr id="25" name="Imagen 24">
            <a:extLst>
              <a:ext uri="{FF2B5EF4-FFF2-40B4-BE49-F238E27FC236}">
                <a16:creationId xmlns:a16="http://schemas.microsoft.com/office/drawing/2014/main" id="{0C3B2BFD-271E-40BE-A3A8-12E57FF260EF}"/>
              </a:ext>
            </a:extLst>
          </p:cNvPr>
          <p:cNvPicPr>
            <a:picLocks noChangeAspect="1"/>
          </p:cNvPicPr>
          <p:nvPr/>
        </p:nvPicPr>
        <p:blipFill>
          <a:blip r:embed="rId8"/>
          <a:stretch>
            <a:fillRect/>
          </a:stretch>
        </p:blipFill>
        <p:spPr>
          <a:xfrm>
            <a:off x="8380566" y="2958387"/>
            <a:ext cx="1339287" cy="1792250"/>
          </a:xfrm>
          <a:prstGeom prst="rect">
            <a:avLst/>
          </a:prstGeom>
        </p:spPr>
      </p:pic>
      <p:pic>
        <p:nvPicPr>
          <p:cNvPr id="27" name="Imagen 26">
            <a:extLst>
              <a:ext uri="{FF2B5EF4-FFF2-40B4-BE49-F238E27FC236}">
                <a16:creationId xmlns:a16="http://schemas.microsoft.com/office/drawing/2014/main" id="{68803217-AEC1-4031-80A0-4C18B02BD02C}"/>
              </a:ext>
            </a:extLst>
          </p:cNvPr>
          <p:cNvPicPr>
            <a:picLocks noChangeAspect="1"/>
          </p:cNvPicPr>
          <p:nvPr/>
        </p:nvPicPr>
        <p:blipFill>
          <a:blip r:embed="rId9"/>
          <a:stretch>
            <a:fillRect/>
          </a:stretch>
        </p:blipFill>
        <p:spPr>
          <a:xfrm>
            <a:off x="8350926" y="4887162"/>
            <a:ext cx="1451733" cy="1332663"/>
          </a:xfrm>
          <a:prstGeom prst="rect">
            <a:avLst/>
          </a:prstGeom>
        </p:spPr>
      </p:pic>
      <p:pic>
        <p:nvPicPr>
          <p:cNvPr id="3" name="Imagen 2">
            <a:extLst>
              <a:ext uri="{FF2B5EF4-FFF2-40B4-BE49-F238E27FC236}">
                <a16:creationId xmlns:a16="http://schemas.microsoft.com/office/drawing/2014/main" id="{E54F33D3-F1D9-4B0D-B52E-DE32660BD73A}"/>
              </a:ext>
            </a:extLst>
          </p:cNvPr>
          <p:cNvPicPr>
            <a:picLocks noChangeAspect="1"/>
          </p:cNvPicPr>
          <p:nvPr/>
        </p:nvPicPr>
        <p:blipFill>
          <a:blip r:embed="rId7"/>
          <a:stretch>
            <a:fillRect/>
          </a:stretch>
        </p:blipFill>
        <p:spPr>
          <a:xfrm>
            <a:off x="9992074" y="4993352"/>
            <a:ext cx="711806" cy="1044575"/>
          </a:xfrm>
          <a:prstGeom prst="rect">
            <a:avLst/>
          </a:prstGeom>
        </p:spPr>
      </p:pic>
    </p:spTree>
    <p:extLst>
      <p:ext uri="{BB962C8B-B14F-4D97-AF65-F5344CB8AC3E}">
        <p14:creationId xmlns:p14="http://schemas.microsoft.com/office/powerpoint/2010/main" val="4114194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 ACTUALES </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19</a:t>
            </a:fld>
            <a:endParaRPr lang="es-EC"/>
          </a:p>
        </p:txBody>
      </p:sp>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nvGraphicFramePr>
        <p:xfrm>
          <a:off x="154858" y="994704"/>
          <a:ext cx="6322142" cy="5307989"/>
        </p:xfrm>
        <a:graphic>
          <a:graphicData uri="http://schemas.openxmlformats.org/drawingml/2006/table">
            <a:tbl>
              <a:tblPr>
                <a:tableStyleId>{2D5ABB26-0587-4C30-8999-92F81FD0307C}</a:tableStyleId>
              </a:tblPr>
              <a:tblGrid>
                <a:gridCol w="206656">
                  <a:extLst>
                    <a:ext uri="{9D8B030D-6E8A-4147-A177-3AD203B41FA5}">
                      <a16:colId xmlns:a16="http://schemas.microsoft.com/office/drawing/2014/main" val="3828620138"/>
                    </a:ext>
                  </a:extLst>
                </a:gridCol>
                <a:gridCol w="1472314">
                  <a:extLst>
                    <a:ext uri="{9D8B030D-6E8A-4147-A177-3AD203B41FA5}">
                      <a16:colId xmlns:a16="http://schemas.microsoft.com/office/drawing/2014/main" val="1320676258"/>
                    </a:ext>
                  </a:extLst>
                </a:gridCol>
                <a:gridCol w="4643172">
                  <a:extLst>
                    <a:ext uri="{9D8B030D-6E8A-4147-A177-3AD203B41FA5}">
                      <a16:colId xmlns:a16="http://schemas.microsoft.com/office/drawing/2014/main" val="831503089"/>
                    </a:ext>
                  </a:extLst>
                </a:gridCol>
              </a:tblGrid>
              <a:tr h="167324">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733303">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0" i="0" u="none" strike="noStrike" dirty="0">
                          <a:solidFill>
                            <a:schemeClr val="tx1"/>
                          </a:solidFill>
                          <a:effectLst/>
                          <a:latin typeface="Times New Roman" panose="02020603050405020304" pitchFamily="18" charset="0"/>
                          <a:cs typeface="Times New Roman" panose="02020603050405020304" pitchFamily="18" charset="0"/>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s-419" sz="900" b="0" i="0" u="none" strike="noStrike" dirty="0">
                          <a:solidFill>
                            <a:schemeClr val="tx1"/>
                          </a:solidFill>
                          <a:effectLst/>
                          <a:latin typeface="Times New Roman" panose="02020603050405020304" pitchFamily="18" charset="0"/>
                          <a:cs typeface="Times New Roman" panose="02020603050405020304" pitchFamily="18" charset="0"/>
                        </a:rPr>
                        <a:t>EVALUACIÓN DE LA SEGURIDAD DE UN VEHÍCULO AUTÓNOMO</a:t>
                      </a:r>
                      <a:endParaRPr lang="es-EC" sz="900" b="0"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marL="0" indent="0" algn="ctr" fontAlgn="b">
                        <a:buFontTx/>
                        <a:buNone/>
                      </a:pP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3036636"/>
                  </a:ext>
                </a:extLst>
              </a:tr>
              <a:tr h="82532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s-419" sz="900" b="0" i="0" u="none" strike="noStrike" dirty="0">
                          <a:solidFill>
                            <a:schemeClr val="tx1"/>
                          </a:solidFill>
                          <a:effectLst/>
                          <a:latin typeface="Times New Roman" panose="02020603050405020304" pitchFamily="18" charset="0"/>
                          <a:cs typeface="Times New Roman" panose="02020603050405020304" pitchFamily="18" charset="0"/>
                        </a:rPr>
                        <a:t>VALIDACIÓN DE SIMULACIÓN PARA HOMOLOGACIÓN VIRTUAL DE VEHÍCULOS AUTOMATIZADOS</a:t>
                      </a:r>
                      <a:endParaRPr lang="es-EC" sz="900" b="0"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s-EC" sz="900" b="1"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187789"/>
                  </a:ext>
                </a:extLst>
              </a:tr>
              <a:tr h="889737">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s-419" sz="900" b="0" i="0" u="none" strike="noStrike" dirty="0">
                          <a:solidFill>
                            <a:schemeClr val="tx1"/>
                          </a:solidFill>
                          <a:effectLst/>
                          <a:latin typeface="Times New Roman" panose="02020603050405020304" pitchFamily="18" charset="0"/>
                          <a:cs typeface="Times New Roman" panose="02020603050405020304" pitchFamily="18" charset="0"/>
                        </a:rPr>
                        <a:t>IMAGINE - AUTOMATIZACIÓN INTELIGENTE DE MANIOBRAS - EVITACIÓN COOPERATIVA DE PELIGROS EN TIEMPO REAL</a:t>
                      </a:r>
                      <a:endParaRPr lang="es-EC" sz="900"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8354840"/>
                  </a:ext>
                </a:extLst>
              </a:tr>
              <a:tr h="772985">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Times New Roman" panose="02020603050405020304" pitchFamily="18" charset="0"/>
                          <a:cs typeface="Times New Roman" panose="02020603050405020304" pitchFamily="18" charset="0"/>
                        </a:rPr>
                        <a:t>SIMULADOR DE MANEJO</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tc>
                <a:extLst>
                  <a:ext uri="{0D108BD9-81ED-4DB2-BD59-A6C34878D82A}">
                    <a16:rowId xmlns:a16="http://schemas.microsoft.com/office/drawing/2014/main" val="3366234854"/>
                  </a:ext>
                </a:extLst>
              </a:tr>
              <a:tr h="813244">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21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CONDUCCIÓN TELEOPERADA</a:t>
                      </a:r>
                      <a:endParaRPr lang="es-EC" sz="900" b="0" i="1"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tc>
                <a:extLst>
                  <a:ext uri="{0D108BD9-81ED-4DB2-BD59-A6C34878D82A}">
                    <a16:rowId xmlns:a16="http://schemas.microsoft.com/office/drawing/2014/main" val="3583884401"/>
                  </a:ext>
                </a:extLst>
              </a:tr>
              <a:tr h="1106074">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s-419"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RIESGO ESPECÍFICO DE DAÑOS E INFLUENCIA DE LOS SISTEMAS DE ASISTENCIA AL CONDUCTOR EN LOS DAÑOS ASEGURADOS</a:t>
                      </a:r>
                      <a:endParaRPr lang="es-EC" sz="9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tc>
                <a:extLst>
                  <a:ext uri="{0D108BD9-81ED-4DB2-BD59-A6C34878D82A}">
                    <a16:rowId xmlns:a16="http://schemas.microsoft.com/office/drawing/2014/main" val="3445810697"/>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“Technical University of Munich "</a:t>
            </a:r>
          </a:p>
        </p:txBody>
      </p:sp>
      <p:sp>
        <p:nvSpPr>
          <p:cNvPr id="24" name="TextBox 5">
            <a:extLst>
              <a:ext uri="{FF2B5EF4-FFF2-40B4-BE49-F238E27FC236}">
                <a16:creationId xmlns:a16="http://schemas.microsoft.com/office/drawing/2014/main" id="{3E322B67-CD68-4AD0-9EAF-48ED7CE18E8A}"/>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pic>
        <p:nvPicPr>
          <p:cNvPr id="23" name="Picture 6" descr="Universidad Politécnica de Madrid">
            <a:extLst>
              <a:ext uri="{FF2B5EF4-FFF2-40B4-BE49-F238E27FC236}">
                <a16:creationId xmlns:a16="http://schemas.microsoft.com/office/drawing/2014/main" id="{E130B698-0FE6-4840-95C0-CE3F0F28AF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22490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2">
            <a:extLst>
              <a:ext uri="{28A0092B-C50C-407E-A947-70E740481C1C}">
                <a14:useLocalDpi xmlns:a14="http://schemas.microsoft.com/office/drawing/2010/main" val="0"/>
              </a:ext>
            </a:extLst>
          </a:blip>
          <a:srcRect t="16366" r="19677" b="15024"/>
          <a:stretch/>
        </p:blipFill>
        <p:spPr>
          <a:xfrm>
            <a:off x="0" y="0"/>
            <a:ext cx="12183216" cy="6858000"/>
          </a:xfrm>
          <a:prstGeom prst="rect">
            <a:avLst/>
          </a:prstGeom>
        </p:spPr>
      </p:pic>
      <p:sp>
        <p:nvSpPr>
          <p:cNvPr id="5" name="CuadroTexto 4"/>
          <p:cNvSpPr txBox="1"/>
          <p:nvPr/>
        </p:nvSpPr>
        <p:spPr>
          <a:xfrm>
            <a:off x="0" y="121892"/>
            <a:ext cx="9734843" cy="584775"/>
          </a:xfrm>
          <a:prstGeom prst="rect">
            <a:avLst/>
          </a:prstGeom>
          <a:noFill/>
        </p:spPr>
        <p:txBody>
          <a:bodyPr wrap="square" rtlCol="0">
            <a:spAutoFit/>
          </a:bodyPr>
          <a:lstStyle/>
          <a:p>
            <a:r>
              <a:rPr lang="es-EC" sz="3200" b="1" dirty="0">
                <a:solidFill>
                  <a:schemeClr val="bg1"/>
                </a:solidFill>
                <a:latin typeface="Bell MT" panose="02020503060305020303" pitchFamily="18" charset="0"/>
              </a:rPr>
              <a:t>LISTA DE CONTENIDOS</a:t>
            </a:r>
          </a:p>
        </p:txBody>
      </p:sp>
      <p:sp>
        <p:nvSpPr>
          <p:cNvPr id="3" name="TextBox 2">
            <a:extLst>
              <a:ext uri="{FF2B5EF4-FFF2-40B4-BE49-F238E27FC236}">
                <a16:creationId xmlns:a16="http://schemas.microsoft.com/office/drawing/2014/main" id="{59FE1B37-6F25-4E6B-A63F-DEF55B349E4F}"/>
              </a:ext>
            </a:extLst>
          </p:cNvPr>
          <p:cNvSpPr txBox="1"/>
          <p:nvPr/>
        </p:nvSpPr>
        <p:spPr>
          <a:xfrm>
            <a:off x="395786" y="2875002"/>
            <a:ext cx="10515600" cy="1107996"/>
          </a:xfrm>
          <a:prstGeom prst="rect">
            <a:avLst/>
          </a:prstGeom>
          <a:noFill/>
        </p:spPr>
        <p:txBody>
          <a:bodyPr wrap="square" rtlCol="0">
            <a:spAutoFit/>
          </a:bodyPr>
          <a:lstStyle/>
          <a:p>
            <a:pPr marL="342900" indent="-342900" algn="just">
              <a:buFont typeface="+mj-lt"/>
              <a:buAutoNum type="arabicPeriod"/>
            </a:pPr>
            <a:r>
              <a:rPr lang="es-EC" sz="2200" b="1" dirty="0">
                <a:latin typeface="Bell MT" panose="02020503060305020303" pitchFamily="18" charset="0"/>
              </a:rPr>
              <a:t>ANÁLISIS DE RESULTADOS</a:t>
            </a:r>
          </a:p>
          <a:p>
            <a:pPr marL="342900" indent="-342900" algn="just">
              <a:buFont typeface="+mj-lt"/>
              <a:buAutoNum type="arabicPeriod"/>
            </a:pPr>
            <a:r>
              <a:rPr lang="es-EC" sz="2200" b="1" dirty="0">
                <a:latin typeface="Bell MT" panose="02020503060305020303" pitchFamily="18" charset="0"/>
              </a:rPr>
              <a:t>PRINCIPALES INVESTIGACIONES</a:t>
            </a:r>
          </a:p>
          <a:p>
            <a:pPr marL="342900" indent="-342900" algn="just">
              <a:buFont typeface="+mj-lt"/>
              <a:buAutoNum type="arabicPeriod"/>
            </a:pPr>
            <a:r>
              <a:rPr lang="es-EC" sz="2200" b="1" dirty="0">
                <a:latin typeface="Bell MT" panose="02020503060305020303" pitchFamily="18" charset="0"/>
              </a:rPr>
              <a:t>PRICIPALES INVESTIGACIONES</a:t>
            </a:r>
          </a:p>
        </p:txBody>
      </p:sp>
      <p:sp>
        <p:nvSpPr>
          <p:cNvPr id="2" name="Marcador de número de diapositiva 1">
            <a:extLst>
              <a:ext uri="{FF2B5EF4-FFF2-40B4-BE49-F238E27FC236}">
                <a16:creationId xmlns:a16="http://schemas.microsoft.com/office/drawing/2014/main" id="{D59FACFF-2EE5-489E-88F0-49036D139123}"/>
              </a:ext>
            </a:extLst>
          </p:cNvPr>
          <p:cNvSpPr>
            <a:spLocks noGrp="1"/>
          </p:cNvSpPr>
          <p:nvPr>
            <p:ph type="sldNum" sz="quarter" idx="12"/>
          </p:nvPr>
        </p:nvSpPr>
        <p:spPr/>
        <p:txBody>
          <a:bodyPr/>
          <a:lstStyle/>
          <a:p>
            <a:fld id="{4520EF85-DF53-4D04-9FB7-92751963B590}" type="slidenum">
              <a:rPr lang="es-EC" smtClean="0"/>
              <a:t>2</a:t>
            </a:fld>
            <a:endParaRPr lang="es-EC"/>
          </a:p>
        </p:txBody>
      </p:sp>
    </p:spTree>
    <p:extLst>
      <p:ext uri="{BB962C8B-B14F-4D97-AF65-F5344CB8AC3E}">
        <p14:creationId xmlns:p14="http://schemas.microsoft.com/office/powerpoint/2010/main" val="356950315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NOTICIAS DE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20</a:t>
            </a:fld>
            <a:endParaRPr lang="es-EC"/>
          </a:p>
        </p:txBody>
      </p:sp>
      <p:sp>
        <p:nvSpPr>
          <p:cNvPr id="10" name="CuadroTexto 9">
            <a:extLst>
              <a:ext uri="{FF2B5EF4-FFF2-40B4-BE49-F238E27FC236}">
                <a16:creationId xmlns:a16="http://schemas.microsoft.com/office/drawing/2014/main" id="{A745BCE6-4673-4228-9EE3-0D651D4BEB5A}"/>
              </a:ext>
            </a:extLst>
          </p:cNvPr>
          <p:cNvSpPr txBox="1"/>
          <p:nvPr/>
        </p:nvSpPr>
        <p:spPr>
          <a:xfrm>
            <a:off x="-178666" y="397990"/>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“NEWS: Technical University of Munich "</a:t>
            </a:r>
          </a:p>
        </p:txBody>
      </p:sp>
      <p:sp>
        <p:nvSpPr>
          <p:cNvPr id="24" name="TextBox 5">
            <a:extLst>
              <a:ext uri="{FF2B5EF4-FFF2-40B4-BE49-F238E27FC236}">
                <a16:creationId xmlns:a16="http://schemas.microsoft.com/office/drawing/2014/main" id="{3E322B67-CD68-4AD0-9EAF-48ED7CE18E8A}"/>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pic>
        <p:nvPicPr>
          <p:cNvPr id="23" name="Picture 6" descr="Universidad Politécnica de Madrid">
            <a:extLst>
              <a:ext uri="{FF2B5EF4-FFF2-40B4-BE49-F238E27FC236}">
                <a16:creationId xmlns:a16="http://schemas.microsoft.com/office/drawing/2014/main" id="{E130B698-0FE6-4840-95C0-CE3F0F28AF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n 2">
            <a:extLst>
              <a:ext uri="{FF2B5EF4-FFF2-40B4-BE49-F238E27FC236}">
                <a16:creationId xmlns:a16="http://schemas.microsoft.com/office/drawing/2014/main" id="{B1655650-8E69-48B1-B7C7-670659F143A1}"/>
              </a:ext>
            </a:extLst>
          </p:cNvPr>
          <p:cNvPicPr>
            <a:picLocks noChangeAspect="1"/>
          </p:cNvPicPr>
          <p:nvPr/>
        </p:nvPicPr>
        <p:blipFill>
          <a:blip r:embed="rId5"/>
          <a:stretch>
            <a:fillRect/>
          </a:stretch>
        </p:blipFill>
        <p:spPr>
          <a:xfrm>
            <a:off x="154233" y="1323109"/>
            <a:ext cx="5941767" cy="1341377"/>
          </a:xfrm>
          <a:prstGeom prst="rect">
            <a:avLst/>
          </a:prstGeom>
        </p:spPr>
      </p:pic>
      <p:pic>
        <p:nvPicPr>
          <p:cNvPr id="6" name="Imagen 5">
            <a:extLst>
              <a:ext uri="{FF2B5EF4-FFF2-40B4-BE49-F238E27FC236}">
                <a16:creationId xmlns:a16="http://schemas.microsoft.com/office/drawing/2014/main" id="{E4C1CC54-25BD-4EE8-9FFC-353E3208DB8C}"/>
              </a:ext>
            </a:extLst>
          </p:cNvPr>
          <p:cNvPicPr>
            <a:picLocks noChangeAspect="1"/>
          </p:cNvPicPr>
          <p:nvPr/>
        </p:nvPicPr>
        <p:blipFill>
          <a:blip r:embed="rId6"/>
          <a:stretch>
            <a:fillRect/>
          </a:stretch>
        </p:blipFill>
        <p:spPr>
          <a:xfrm>
            <a:off x="154233" y="2972243"/>
            <a:ext cx="6422829" cy="1341377"/>
          </a:xfrm>
          <a:prstGeom prst="rect">
            <a:avLst/>
          </a:prstGeom>
        </p:spPr>
      </p:pic>
      <p:pic>
        <p:nvPicPr>
          <p:cNvPr id="11" name="Imagen 10">
            <a:extLst>
              <a:ext uri="{FF2B5EF4-FFF2-40B4-BE49-F238E27FC236}">
                <a16:creationId xmlns:a16="http://schemas.microsoft.com/office/drawing/2014/main" id="{ADB3D6F2-037A-45B5-ADEA-2C6A737D1C25}"/>
              </a:ext>
            </a:extLst>
          </p:cNvPr>
          <p:cNvPicPr>
            <a:picLocks noChangeAspect="1"/>
          </p:cNvPicPr>
          <p:nvPr/>
        </p:nvPicPr>
        <p:blipFill>
          <a:blip r:embed="rId7"/>
          <a:stretch>
            <a:fillRect/>
          </a:stretch>
        </p:blipFill>
        <p:spPr>
          <a:xfrm>
            <a:off x="154233" y="4463268"/>
            <a:ext cx="6016341" cy="1980931"/>
          </a:xfrm>
          <a:prstGeom prst="rect">
            <a:avLst/>
          </a:prstGeom>
        </p:spPr>
      </p:pic>
      <p:pic>
        <p:nvPicPr>
          <p:cNvPr id="13" name="Imagen 12">
            <a:extLst>
              <a:ext uri="{FF2B5EF4-FFF2-40B4-BE49-F238E27FC236}">
                <a16:creationId xmlns:a16="http://schemas.microsoft.com/office/drawing/2014/main" id="{5E85CEC4-AB4A-4743-98E4-F21AF2E7742A}"/>
              </a:ext>
            </a:extLst>
          </p:cNvPr>
          <p:cNvPicPr>
            <a:picLocks noChangeAspect="1"/>
          </p:cNvPicPr>
          <p:nvPr/>
        </p:nvPicPr>
        <p:blipFill>
          <a:blip r:embed="rId8"/>
          <a:stretch>
            <a:fillRect/>
          </a:stretch>
        </p:blipFill>
        <p:spPr>
          <a:xfrm>
            <a:off x="5942616" y="1044785"/>
            <a:ext cx="6267500" cy="1382461"/>
          </a:xfrm>
          <a:prstGeom prst="rect">
            <a:avLst/>
          </a:prstGeom>
        </p:spPr>
      </p:pic>
      <p:pic>
        <p:nvPicPr>
          <p:cNvPr id="17" name="Imagen 16">
            <a:extLst>
              <a:ext uri="{FF2B5EF4-FFF2-40B4-BE49-F238E27FC236}">
                <a16:creationId xmlns:a16="http://schemas.microsoft.com/office/drawing/2014/main" id="{A997EF17-1FF1-487B-96D9-8D24B3FDD42B}"/>
              </a:ext>
            </a:extLst>
          </p:cNvPr>
          <p:cNvPicPr>
            <a:picLocks noChangeAspect="1"/>
          </p:cNvPicPr>
          <p:nvPr/>
        </p:nvPicPr>
        <p:blipFill>
          <a:blip r:embed="rId9"/>
          <a:stretch>
            <a:fillRect/>
          </a:stretch>
        </p:blipFill>
        <p:spPr>
          <a:xfrm>
            <a:off x="6598232" y="2772534"/>
            <a:ext cx="5611884" cy="791574"/>
          </a:xfrm>
          <a:prstGeom prst="rect">
            <a:avLst/>
          </a:prstGeom>
        </p:spPr>
      </p:pic>
      <p:pic>
        <p:nvPicPr>
          <p:cNvPr id="22" name="Imagen 21">
            <a:extLst>
              <a:ext uri="{FF2B5EF4-FFF2-40B4-BE49-F238E27FC236}">
                <a16:creationId xmlns:a16="http://schemas.microsoft.com/office/drawing/2014/main" id="{C5B3166F-E65C-4D85-8DFF-53A50CCCBD96}"/>
              </a:ext>
            </a:extLst>
          </p:cNvPr>
          <p:cNvPicPr>
            <a:picLocks noChangeAspect="1"/>
          </p:cNvPicPr>
          <p:nvPr/>
        </p:nvPicPr>
        <p:blipFill>
          <a:blip r:embed="rId10"/>
          <a:stretch>
            <a:fillRect/>
          </a:stretch>
        </p:blipFill>
        <p:spPr>
          <a:xfrm>
            <a:off x="6577062" y="3600950"/>
            <a:ext cx="5460705" cy="712670"/>
          </a:xfrm>
          <a:prstGeom prst="rect">
            <a:avLst/>
          </a:prstGeom>
        </p:spPr>
      </p:pic>
    </p:spTree>
    <p:extLst>
      <p:ext uri="{BB962C8B-B14F-4D97-AF65-F5344CB8AC3E}">
        <p14:creationId xmlns:p14="http://schemas.microsoft.com/office/powerpoint/2010/main" val="18375317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21</a:t>
            </a:fld>
            <a:endParaRPr lang="es-EC"/>
          </a:p>
        </p:txBody>
      </p:sp>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nvGraphicFramePr>
        <p:xfrm>
          <a:off x="81793" y="872725"/>
          <a:ext cx="12026388" cy="5061049"/>
        </p:xfrm>
        <a:graphic>
          <a:graphicData uri="http://schemas.openxmlformats.org/drawingml/2006/table">
            <a:tbl>
              <a:tblPr>
                <a:tableStyleId>{2D5ABB26-0587-4C30-8999-92F81FD0307C}</a:tableStyleId>
              </a:tblPr>
              <a:tblGrid>
                <a:gridCol w="207527">
                  <a:extLst>
                    <a:ext uri="{9D8B030D-6E8A-4147-A177-3AD203B41FA5}">
                      <a16:colId xmlns:a16="http://schemas.microsoft.com/office/drawing/2014/main" val="3828620138"/>
                    </a:ext>
                  </a:extLst>
                </a:gridCol>
                <a:gridCol w="1837519">
                  <a:extLst>
                    <a:ext uri="{9D8B030D-6E8A-4147-A177-3AD203B41FA5}">
                      <a16:colId xmlns:a16="http://schemas.microsoft.com/office/drawing/2014/main" val="1320676258"/>
                    </a:ext>
                  </a:extLst>
                </a:gridCol>
                <a:gridCol w="6178961">
                  <a:extLst>
                    <a:ext uri="{9D8B030D-6E8A-4147-A177-3AD203B41FA5}">
                      <a16:colId xmlns:a16="http://schemas.microsoft.com/office/drawing/2014/main" val="831503089"/>
                    </a:ext>
                  </a:extLst>
                </a:gridCol>
                <a:gridCol w="1439631">
                  <a:extLst>
                    <a:ext uri="{9D8B030D-6E8A-4147-A177-3AD203B41FA5}">
                      <a16:colId xmlns:a16="http://schemas.microsoft.com/office/drawing/2014/main" val="226368450"/>
                    </a:ext>
                  </a:extLst>
                </a:gridCol>
                <a:gridCol w="1083982">
                  <a:extLst>
                    <a:ext uri="{9D8B030D-6E8A-4147-A177-3AD203B41FA5}">
                      <a16:colId xmlns:a16="http://schemas.microsoft.com/office/drawing/2014/main" val="1339957589"/>
                    </a:ext>
                  </a:extLst>
                </a:gridCol>
                <a:gridCol w="1278768">
                  <a:extLst>
                    <a:ext uri="{9D8B030D-6E8A-4147-A177-3AD203B41FA5}">
                      <a16:colId xmlns:a16="http://schemas.microsoft.com/office/drawing/2014/main" val="2273159965"/>
                    </a:ext>
                  </a:extLst>
                </a:gridCol>
              </a:tblGrid>
              <a:tr h="158348">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CAT.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97870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u="none" strike="noStrike" dirty="0">
                          <a:solidFill>
                            <a:schemeClr val="tx1"/>
                          </a:solidFill>
                          <a:effectLst/>
                          <a:latin typeface="Times New Roman" panose="02020603050405020304" pitchFamily="18" charset="0"/>
                          <a:cs typeface="Times New Roman" panose="02020603050405020304" pitchFamily="18" charset="0"/>
                        </a:rPr>
                        <a:t>Intersection in a smart city</a:t>
                      </a:r>
                      <a:endParaRPr lang="es-419" sz="90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419" sz="900" u="none" strike="noStrike" dirty="0">
                          <a:solidFill>
                            <a:schemeClr val="tx1"/>
                          </a:solidFill>
                          <a:effectLst/>
                          <a:latin typeface="Times New Roman" panose="02020603050405020304" pitchFamily="18" charset="0"/>
                          <a:cs typeface="Times New Roman" panose="02020603050405020304" pitchFamily="18" charset="0"/>
                        </a:rPr>
                        <a:t>Intersección en una ciudad inteligente</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419" sz="900" b="1" i="1" u="none" strike="noStrik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Como era de esperar, la mayoría de las demostraciones de vehículos autónomos se realizan en autopistas</a:t>
                      </a:r>
                      <a:endParaRPr lang="es-EC" sz="900" b="1" i="1" u="none" strike="noStrike" dirty="0">
                        <a:solidFill>
                          <a:srgbClr val="FF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419" sz="900" b="1" i="0" u="none" strike="noStrike" dirty="0">
                          <a:solidFill>
                            <a:schemeClr val="tx1"/>
                          </a:solidFill>
                          <a:effectLst/>
                          <a:latin typeface="Times New Roman" panose="02020603050405020304" pitchFamily="18" charset="0"/>
                          <a:cs typeface="Times New Roman" panose="02020603050405020304" pitchFamily="18" charset="0"/>
                        </a:rPr>
                        <a:t>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en las autopistas se presentan situaciones en las que hay objetos que no son visibles para el AV. El comportamiento  de conducción en una intersección, y la falta de visibilidad se debe a que otros vehículos obstruyen la visión del AV, lo que provoca la creación de zonas ciegas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Proponen un modelo para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informar a un vehículo que cruza la intersección sobre sus posibles zonas ciegas; 2) informar al vehículo sobre la presencia de agentes (otros vehículos, ciclistas o peatones) en esas zonas ciegas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Analizaron el problema en dos partes: (1) estático (sobre posibles puntos ciegos) y (2) tiempo real dinámico (sobre la identificación de objetos en puntos ciegos).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en base a eso desarrollan un modelo para informar al AV de este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incoveniente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implementación física en un sistema real </a:t>
                      </a:r>
                    </a:p>
                    <a:p>
                      <a:pPr algn="just" fontAlgn="b"/>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Keywords</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Autonomous driving;  Blind zones;  Connected intersections;  Connected vehicles;  DSRC;  I2V</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Computer Research and Modeling, 10 (3), pp. 347-358. Cited 1 time.</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3036636"/>
                  </a:ext>
                </a:extLst>
              </a:tr>
              <a:tr h="1266730">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1" u="none" strike="noStrike" dirty="0">
                          <a:solidFill>
                            <a:schemeClr val="tx1"/>
                          </a:solidFill>
                          <a:effectLst/>
                          <a:latin typeface="Times New Roman" panose="02020603050405020304" pitchFamily="18" charset="0"/>
                          <a:cs typeface="Times New Roman" panose="02020603050405020304" pitchFamily="18" charset="0"/>
                        </a:rPr>
                        <a:t>Event-Based Neuromorphic Vision for Autonomous Driving: A Paradigm Shift for Bio-Inspired Visual Sensing and Perception</a:t>
                      </a:r>
                    </a:p>
                    <a:p>
                      <a:pPr algn="just" fontAlgn="b"/>
                      <a:endParaRPr lang="es-419" sz="900" b="0" i="1"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419" sz="900" b="0" i="1" u="none" strike="noStrike" dirty="0">
                          <a:solidFill>
                            <a:schemeClr val="tx1"/>
                          </a:solidFill>
                          <a:effectLst/>
                          <a:latin typeface="Times New Roman" panose="02020603050405020304" pitchFamily="18" charset="0"/>
                          <a:cs typeface="Times New Roman" panose="02020603050405020304" pitchFamily="18" charset="0"/>
                        </a:rPr>
                        <a:t>Visión </a:t>
                      </a:r>
                      <a:r>
                        <a:rPr lang="es-419" sz="900" b="0" i="1" u="none" strike="noStrike" dirty="0" err="1">
                          <a:solidFill>
                            <a:schemeClr val="tx1"/>
                          </a:solidFill>
                          <a:effectLst/>
                          <a:latin typeface="Times New Roman" panose="02020603050405020304" pitchFamily="18" charset="0"/>
                          <a:cs typeface="Times New Roman" panose="02020603050405020304" pitchFamily="18" charset="0"/>
                        </a:rPr>
                        <a:t>neuromórfica</a:t>
                      </a:r>
                      <a:r>
                        <a:rPr lang="es-419" sz="900" b="0" i="1" u="none" strike="noStrike" dirty="0">
                          <a:solidFill>
                            <a:schemeClr val="tx1"/>
                          </a:solidFill>
                          <a:effectLst/>
                          <a:latin typeface="Times New Roman" panose="02020603050405020304" pitchFamily="18" charset="0"/>
                          <a:cs typeface="Times New Roman" panose="02020603050405020304" pitchFamily="18" charset="0"/>
                        </a:rPr>
                        <a:t> basada en eventos para la conducción autónoma: un cambio de paradigma para </a:t>
                      </a:r>
                      <a:r>
                        <a:rPr lang="es-419" sz="900" b="0" i="1" u="none" strike="noStrike" dirty="0" err="1">
                          <a:solidFill>
                            <a:schemeClr val="tx1"/>
                          </a:solidFill>
                          <a:effectLst/>
                          <a:latin typeface="Times New Roman" panose="02020603050405020304" pitchFamily="18" charset="0"/>
                          <a:cs typeface="Times New Roman" panose="02020603050405020304" pitchFamily="18" charset="0"/>
                        </a:rPr>
                        <a:t>Inspired</a:t>
                      </a:r>
                      <a:r>
                        <a:rPr lang="es-419" sz="900" b="0" i="1" u="none" strike="noStrike" dirty="0">
                          <a:solidFill>
                            <a:schemeClr val="tx1"/>
                          </a:solidFill>
                          <a:effectLst/>
                          <a:latin typeface="Times New Roman" panose="02020603050405020304" pitchFamily="18" charset="0"/>
                          <a:cs typeface="Times New Roman" panose="02020603050405020304" pitchFamily="18" charset="0"/>
                        </a:rPr>
                        <a:t> Visual </a:t>
                      </a:r>
                      <a:r>
                        <a:rPr lang="es-419" sz="900" b="0" i="1" u="none" strike="noStrike" dirty="0" err="1">
                          <a:solidFill>
                            <a:schemeClr val="tx1"/>
                          </a:solidFill>
                          <a:effectLst/>
                          <a:latin typeface="Times New Roman" panose="02020603050405020304" pitchFamily="18" charset="0"/>
                          <a:cs typeface="Times New Roman" panose="02020603050405020304" pitchFamily="18" charset="0"/>
                        </a:rPr>
                        <a:t>Sensing</a:t>
                      </a:r>
                      <a:r>
                        <a:rPr lang="es-419" sz="900" b="0" i="1" u="none" strike="noStrike" dirty="0">
                          <a:solidFill>
                            <a:schemeClr val="tx1"/>
                          </a:solidFill>
                          <a:effectLst/>
                          <a:latin typeface="Times New Roman" panose="02020603050405020304" pitchFamily="18" charset="0"/>
                          <a:cs typeface="Times New Roman" panose="02020603050405020304" pitchFamily="18" charset="0"/>
                        </a:rPr>
                        <a:t> and </a:t>
                      </a:r>
                      <a:r>
                        <a:rPr lang="es-419" sz="900" b="0" i="1" u="none" strike="noStrike" dirty="0" err="1">
                          <a:solidFill>
                            <a:schemeClr val="tx1"/>
                          </a:solidFill>
                          <a:effectLst/>
                          <a:latin typeface="Times New Roman" panose="02020603050405020304" pitchFamily="18" charset="0"/>
                          <a:cs typeface="Times New Roman" panose="02020603050405020304" pitchFamily="18" charset="0"/>
                        </a:rPr>
                        <a:t>Perception</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Plantea un cambio de paradigma para detectar y percibir el entorno mediante la captura de cambios de intensidad de luz a nivel de píxel local y la producción de flujos de eventos asincrónicos y no como lo hacen las cámaras estándar basadas en fotogramas. Usan un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patron</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de visión </a:t>
                      </a:r>
                      <a:r>
                        <a:rPr lang="es-419" sz="900" b="1" i="0" u="none" strike="noStrike" dirty="0" err="1">
                          <a:solidFill>
                            <a:schemeClr val="tx1"/>
                          </a:solidFill>
                          <a:effectLst/>
                          <a:latin typeface="Times New Roman" panose="02020603050405020304" pitchFamily="18" charset="0"/>
                          <a:cs typeface="Times New Roman" panose="02020603050405020304" pitchFamily="18" charset="0"/>
                        </a:rPr>
                        <a:t>neuromorfica</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el cual ofrece bajo consumo de energía, alto rango dinámico y alta resolución realizaron un TUTORIAL DEL SENSOR</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analizaron las ventajas, las técnicas de procesamiento de señales, las aplicaciones y sistemas emergentes y las direcciones futuras de una visión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neuromórfica</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basada en eventos para la conducción autónoma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Explorar métodos alternativos de detección visual, como la visión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neuromórfica</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basada en eventos</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(2020) IEEE Signal Processing Magazine, 37 (4), art. no. 9129849, pp. 34-49. Cited 4 times.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187789"/>
                  </a:ext>
                </a:extLst>
              </a:tr>
              <a:tr h="104674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1" u="none" strike="noStrike" dirty="0">
                          <a:solidFill>
                            <a:schemeClr val="tx1"/>
                          </a:solidFill>
                          <a:effectLst/>
                          <a:latin typeface="Times New Roman" panose="02020603050405020304" pitchFamily="18" charset="0"/>
                          <a:cs typeface="Times New Roman" panose="02020603050405020304" pitchFamily="18" charset="0"/>
                        </a:rPr>
                        <a:t>Optimal Eco-Driving Control of Connected and Autonomous Vehicles Through Signalized Intersections</a:t>
                      </a:r>
                      <a:endParaRPr lang="es-419" sz="900" b="0" i="1"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endParaRPr lang="es-419" sz="900" b="0" i="1"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419" sz="900" b="0" i="1" u="none" strike="noStrike" dirty="0">
                          <a:solidFill>
                            <a:schemeClr val="tx1"/>
                          </a:solidFill>
                          <a:effectLst/>
                          <a:latin typeface="Times New Roman" panose="02020603050405020304" pitchFamily="18" charset="0"/>
                          <a:cs typeface="Times New Roman" panose="02020603050405020304" pitchFamily="18" charset="0"/>
                        </a:rPr>
                        <a:t>Control óptimo de conducción ecológica de vehículos conectados y autónomos a través de intersecciones señalizadas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SIMULACION</a:t>
                      </a:r>
                      <a:endPar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aqui</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se centra en el problema de planificación de la velocidad de los vehículos conectados y automatizados (CAV) que se comunican con los semáforos y consideran la incertidumbre del tiempo de las señales de trafico para las intersecciones señalizadas en la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carreteta</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aquí propone un enfoque de control de conducción ecológica limitado basado en datos para la planificación de la trayectoria de velocidad de los CAV que conducen a través de intersecciones señalizadas con tiempos de señal inciertos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lograron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dotar de robustez a la trayectoria de velocidad óptima con respecto a los retrasos en las luces rojas, mejorando así la seguridad y el ahorro de combustible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probar en un vehículo real </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Connected and automated vehicle (CAV);  data-driven;  eco-driving;  robust control;  traffic signal</a:t>
                      </a:r>
                      <a:endPar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(2020) IEEE Internet of Things Journal, 7 (5), art. no. 8964352, pp. 3759-3773. Cited 1 time.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8354840"/>
                  </a:ext>
                </a:extLst>
              </a:tr>
              <a:tr h="1148041">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1" u="none" strike="noStrike" dirty="0">
                          <a:solidFill>
                            <a:schemeClr val="tx1"/>
                          </a:solidFill>
                          <a:effectLst/>
                          <a:latin typeface="Times New Roman" panose="02020603050405020304" pitchFamily="18" charset="0"/>
                          <a:cs typeface="Times New Roman" panose="02020603050405020304" pitchFamily="18" charset="0"/>
                        </a:rPr>
                        <a:t>Autonomous navigation in inclement weather based on a localizing ground penetrating radar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Navegación autónoma en condiciones meteorológicas adversas basada en un radar de penetración terrestre de localización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PRUEBAS REALES: </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VEHÍCULO AUTÓNOMO</a:t>
                      </a:r>
                      <a:endPar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utilizar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un radar de penetración terrestre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(GPR) para obtener una localización precisa del vehículo. Mediante el mapeo y la localización usando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características debajo del suelo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obtenemos características que son estables en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tiempo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mantienen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su apariencia durante las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condiciones climáticas y de iluminación cambiantes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solución en 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vehículo autónomo a gran escala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se evaluó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rendimiento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más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17 km de datos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prueba en 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variedad de condiciones climáticas desafiantes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investigar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métodos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que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modelen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explícitamente los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cambios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reflexión inducidos por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temperatura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humedad</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así como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técnicas de localización global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basadas en agregación para una inicialización precisa incluso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sin GPS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IEEE Robotics and Automation Letters</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 5 (2), art. no. 9013076, pp. 3267-3274.</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3590141"/>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“University of California, Berkeley "</a:t>
            </a:r>
          </a:p>
        </p:txBody>
      </p:sp>
      <p:sp>
        <p:nvSpPr>
          <p:cNvPr id="14" name="TextBox 5">
            <a:extLst>
              <a:ext uri="{FF2B5EF4-FFF2-40B4-BE49-F238E27FC236}">
                <a16:creationId xmlns:a16="http://schemas.microsoft.com/office/drawing/2014/main" id="{52D18DD2-BE5B-40CE-AF3B-59ED3ABE64CB}"/>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pic>
        <p:nvPicPr>
          <p:cNvPr id="3" name="Imagen 2">
            <a:extLst>
              <a:ext uri="{FF2B5EF4-FFF2-40B4-BE49-F238E27FC236}">
                <a16:creationId xmlns:a16="http://schemas.microsoft.com/office/drawing/2014/main" id="{C26E1CE0-0604-4E76-9D87-ABD610A72FE8}"/>
              </a:ext>
            </a:extLst>
          </p:cNvPr>
          <p:cNvPicPr>
            <a:picLocks noChangeAspect="1"/>
          </p:cNvPicPr>
          <p:nvPr/>
        </p:nvPicPr>
        <p:blipFill>
          <a:blip r:embed="rId4"/>
          <a:stretch>
            <a:fillRect/>
          </a:stretch>
        </p:blipFill>
        <p:spPr>
          <a:xfrm>
            <a:off x="9903823" y="4691757"/>
            <a:ext cx="811843" cy="815745"/>
          </a:xfrm>
          <a:prstGeom prst="rect">
            <a:avLst/>
          </a:prstGeom>
        </p:spPr>
      </p:pic>
      <p:pic>
        <p:nvPicPr>
          <p:cNvPr id="18" name="Imagen 17">
            <a:extLst>
              <a:ext uri="{FF2B5EF4-FFF2-40B4-BE49-F238E27FC236}">
                <a16:creationId xmlns:a16="http://schemas.microsoft.com/office/drawing/2014/main" id="{36CEAB4A-CF74-4FAD-AC18-4D830989F29E}"/>
              </a:ext>
            </a:extLst>
          </p:cNvPr>
          <p:cNvPicPr>
            <a:picLocks noChangeAspect="1"/>
          </p:cNvPicPr>
          <p:nvPr/>
        </p:nvPicPr>
        <p:blipFill>
          <a:blip r:embed="rId5"/>
          <a:stretch>
            <a:fillRect/>
          </a:stretch>
        </p:blipFill>
        <p:spPr>
          <a:xfrm>
            <a:off x="8371789" y="4862009"/>
            <a:ext cx="1294225" cy="524211"/>
          </a:xfrm>
          <a:prstGeom prst="rect">
            <a:avLst/>
          </a:prstGeom>
        </p:spPr>
      </p:pic>
      <p:pic>
        <p:nvPicPr>
          <p:cNvPr id="19" name="Picture 6" descr="Universidad Politécnica de Madrid">
            <a:extLst>
              <a:ext uri="{FF2B5EF4-FFF2-40B4-BE49-F238E27FC236}">
                <a16:creationId xmlns:a16="http://schemas.microsoft.com/office/drawing/2014/main" id="{58A127A8-A85C-434F-85B6-FC2B6447B8F8}"/>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pic>
        <p:nvPicPr>
          <p:cNvPr id="12" name="Imagen 11">
            <a:extLst>
              <a:ext uri="{FF2B5EF4-FFF2-40B4-BE49-F238E27FC236}">
                <a16:creationId xmlns:a16="http://schemas.microsoft.com/office/drawing/2014/main" id="{4C27F694-D15F-4C25-8B5C-511C22EFD960}"/>
              </a:ext>
            </a:extLst>
          </p:cNvPr>
          <p:cNvPicPr>
            <a:picLocks noChangeAspect="1"/>
          </p:cNvPicPr>
          <p:nvPr/>
        </p:nvPicPr>
        <p:blipFill>
          <a:blip r:embed="rId7"/>
          <a:stretch>
            <a:fillRect/>
          </a:stretch>
        </p:blipFill>
        <p:spPr>
          <a:xfrm>
            <a:off x="9829801" y="1116707"/>
            <a:ext cx="954692" cy="988704"/>
          </a:xfrm>
          <a:prstGeom prst="rect">
            <a:avLst/>
          </a:prstGeom>
        </p:spPr>
      </p:pic>
      <p:pic>
        <p:nvPicPr>
          <p:cNvPr id="21" name="Imagen 20">
            <a:extLst>
              <a:ext uri="{FF2B5EF4-FFF2-40B4-BE49-F238E27FC236}">
                <a16:creationId xmlns:a16="http://schemas.microsoft.com/office/drawing/2014/main" id="{13819894-F23A-4098-9BB0-92B4FBEE4D72}"/>
              </a:ext>
            </a:extLst>
          </p:cNvPr>
          <p:cNvPicPr>
            <a:picLocks noChangeAspect="1"/>
          </p:cNvPicPr>
          <p:nvPr/>
        </p:nvPicPr>
        <p:blipFill>
          <a:blip r:embed="rId8"/>
          <a:stretch>
            <a:fillRect/>
          </a:stretch>
        </p:blipFill>
        <p:spPr>
          <a:xfrm>
            <a:off x="8366335" y="1030875"/>
            <a:ext cx="1305131" cy="1084043"/>
          </a:xfrm>
          <a:prstGeom prst="rect">
            <a:avLst/>
          </a:prstGeom>
        </p:spPr>
      </p:pic>
      <p:pic>
        <p:nvPicPr>
          <p:cNvPr id="23" name="Imagen 22">
            <a:extLst>
              <a:ext uri="{FF2B5EF4-FFF2-40B4-BE49-F238E27FC236}">
                <a16:creationId xmlns:a16="http://schemas.microsoft.com/office/drawing/2014/main" id="{F05FA091-6B1F-40D3-8E12-D00456416508}"/>
              </a:ext>
            </a:extLst>
          </p:cNvPr>
          <p:cNvPicPr>
            <a:picLocks noChangeAspect="1"/>
          </p:cNvPicPr>
          <p:nvPr/>
        </p:nvPicPr>
        <p:blipFill>
          <a:blip r:embed="rId9"/>
          <a:stretch>
            <a:fillRect/>
          </a:stretch>
        </p:blipFill>
        <p:spPr>
          <a:xfrm>
            <a:off x="8371789" y="2361947"/>
            <a:ext cx="1330629" cy="942229"/>
          </a:xfrm>
          <a:prstGeom prst="rect">
            <a:avLst/>
          </a:prstGeom>
        </p:spPr>
      </p:pic>
      <p:pic>
        <p:nvPicPr>
          <p:cNvPr id="25" name="Imagen 24">
            <a:extLst>
              <a:ext uri="{FF2B5EF4-FFF2-40B4-BE49-F238E27FC236}">
                <a16:creationId xmlns:a16="http://schemas.microsoft.com/office/drawing/2014/main" id="{F0D92FE8-1A3C-4041-8350-DF7A1DFD1113}"/>
              </a:ext>
            </a:extLst>
          </p:cNvPr>
          <p:cNvPicPr>
            <a:picLocks noChangeAspect="1"/>
          </p:cNvPicPr>
          <p:nvPr/>
        </p:nvPicPr>
        <p:blipFill>
          <a:blip r:embed="rId10"/>
          <a:stretch>
            <a:fillRect/>
          </a:stretch>
        </p:blipFill>
        <p:spPr>
          <a:xfrm>
            <a:off x="9829801" y="2474942"/>
            <a:ext cx="968697" cy="815745"/>
          </a:xfrm>
          <a:prstGeom prst="rect">
            <a:avLst/>
          </a:prstGeom>
        </p:spPr>
      </p:pic>
      <p:pic>
        <p:nvPicPr>
          <p:cNvPr id="27" name="Imagen 26">
            <a:extLst>
              <a:ext uri="{FF2B5EF4-FFF2-40B4-BE49-F238E27FC236}">
                <a16:creationId xmlns:a16="http://schemas.microsoft.com/office/drawing/2014/main" id="{A55E559A-1501-4D4D-A8B4-C762E33EFC24}"/>
              </a:ext>
            </a:extLst>
          </p:cNvPr>
          <p:cNvPicPr>
            <a:picLocks noChangeAspect="1"/>
          </p:cNvPicPr>
          <p:nvPr/>
        </p:nvPicPr>
        <p:blipFill>
          <a:blip r:embed="rId11"/>
          <a:stretch>
            <a:fillRect/>
          </a:stretch>
        </p:blipFill>
        <p:spPr>
          <a:xfrm>
            <a:off x="9861962" y="3707628"/>
            <a:ext cx="904374" cy="770842"/>
          </a:xfrm>
          <a:prstGeom prst="rect">
            <a:avLst/>
          </a:prstGeom>
        </p:spPr>
      </p:pic>
      <p:pic>
        <p:nvPicPr>
          <p:cNvPr id="29" name="Imagen 28">
            <a:extLst>
              <a:ext uri="{FF2B5EF4-FFF2-40B4-BE49-F238E27FC236}">
                <a16:creationId xmlns:a16="http://schemas.microsoft.com/office/drawing/2014/main" id="{C990D7E5-4A97-4E9D-A9AE-29B89C3F9ED6}"/>
              </a:ext>
            </a:extLst>
          </p:cNvPr>
          <p:cNvPicPr>
            <a:picLocks noChangeAspect="1"/>
          </p:cNvPicPr>
          <p:nvPr/>
        </p:nvPicPr>
        <p:blipFill>
          <a:blip r:embed="rId12"/>
          <a:stretch>
            <a:fillRect/>
          </a:stretch>
        </p:blipFill>
        <p:spPr>
          <a:xfrm>
            <a:off x="8335385" y="3715612"/>
            <a:ext cx="1330629" cy="1064884"/>
          </a:xfrm>
          <a:prstGeom prst="rect">
            <a:avLst/>
          </a:prstGeom>
        </p:spPr>
      </p:pic>
    </p:spTree>
    <p:extLst>
      <p:ext uri="{BB962C8B-B14F-4D97-AF65-F5344CB8AC3E}">
        <p14:creationId xmlns:p14="http://schemas.microsoft.com/office/powerpoint/2010/main" val="39297415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NOTICIAS DE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22</a:t>
            </a:fld>
            <a:endParaRPr lang="es-EC"/>
          </a:p>
        </p:txBody>
      </p:sp>
      <p:sp>
        <p:nvSpPr>
          <p:cNvPr id="10" name="CuadroTexto 9">
            <a:extLst>
              <a:ext uri="{FF2B5EF4-FFF2-40B4-BE49-F238E27FC236}">
                <a16:creationId xmlns:a16="http://schemas.microsoft.com/office/drawing/2014/main" id="{A745BCE6-4673-4228-9EE3-0D651D4BEB5A}"/>
              </a:ext>
            </a:extLst>
          </p:cNvPr>
          <p:cNvSpPr txBox="1"/>
          <p:nvPr/>
        </p:nvSpPr>
        <p:spPr>
          <a:xfrm>
            <a:off x="-178666" y="397990"/>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“NEWS: University of California, Berkeley "</a:t>
            </a:r>
          </a:p>
        </p:txBody>
      </p:sp>
      <p:sp>
        <p:nvSpPr>
          <p:cNvPr id="24" name="TextBox 5">
            <a:extLst>
              <a:ext uri="{FF2B5EF4-FFF2-40B4-BE49-F238E27FC236}">
                <a16:creationId xmlns:a16="http://schemas.microsoft.com/office/drawing/2014/main" id="{3E322B67-CD68-4AD0-9EAF-48ED7CE18E8A}"/>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pic>
        <p:nvPicPr>
          <p:cNvPr id="23" name="Picture 6" descr="Universidad Politécnica de Madrid">
            <a:extLst>
              <a:ext uri="{FF2B5EF4-FFF2-40B4-BE49-F238E27FC236}">
                <a16:creationId xmlns:a16="http://schemas.microsoft.com/office/drawing/2014/main" id="{E130B698-0FE6-4840-95C0-CE3F0F28AF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sp>
        <p:nvSpPr>
          <p:cNvPr id="15" name="CuadroTexto 14">
            <a:extLst>
              <a:ext uri="{FF2B5EF4-FFF2-40B4-BE49-F238E27FC236}">
                <a16:creationId xmlns:a16="http://schemas.microsoft.com/office/drawing/2014/main" id="{6E473650-0421-4E75-8D9A-59F127342FD3}"/>
              </a:ext>
            </a:extLst>
          </p:cNvPr>
          <p:cNvSpPr txBox="1"/>
          <p:nvPr/>
        </p:nvSpPr>
        <p:spPr>
          <a:xfrm>
            <a:off x="8784" y="2403229"/>
            <a:ext cx="6248400" cy="707886"/>
          </a:xfrm>
          <a:prstGeom prst="rect">
            <a:avLst/>
          </a:prstGeom>
          <a:noFill/>
        </p:spPr>
        <p:txBody>
          <a:bodyPr wrap="square">
            <a:spAutoFit/>
          </a:bodyPr>
          <a:lstStyle/>
          <a:p>
            <a:pPr algn="l"/>
            <a:r>
              <a:rPr lang="es-419" sz="1000" b="0" i="0" u="sng" dirty="0">
                <a:solidFill>
                  <a:srgbClr val="003262"/>
                </a:solidFill>
                <a:effectLst/>
                <a:latin typeface="freight-sans-pro"/>
                <a:hlinkClick r:id="rId5"/>
              </a:rPr>
              <a:t>El software utiliza datos de ubicación de teléfonos inteligentes</a:t>
            </a:r>
            <a:r>
              <a:rPr lang="es-419" sz="1000" b="0" i="0" dirty="0">
                <a:solidFill>
                  <a:srgbClr val="333333"/>
                </a:solidFill>
                <a:effectLst/>
                <a:latin typeface="freight-sans-pro"/>
              </a:rPr>
              <a:t> y aprendizaje automático para calcular las distancias entre peatones, conductores y vehículos autónomos y para alertarlos a todos antes de una colisión.</a:t>
            </a:r>
          </a:p>
          <a:p>
            <a:pPr algn="l"/>
            <a:r>
              <a:rPr lang="es-419" sz="1000" b="0" i="0" dirty="0">
                <a:solidFill>
                  <a:srgbClr val="333333"/>
                </a:solidFill>
                <a:effectLst/>
                <a:latin typeface="freight-sans-pro"/>
              </a:rPr>
              <a:t>"Las muertes de peatones son un problema importante", dijo Beauchamp. "Nuestra tecnología podría salvar a un millón de personas durante la próxima década, si se adopta".</a:t>
            </a:r>
          </a:p>
        </p:txBody>
      </p:sp>
      <p:pic>
        <p:nvPicPr>
          <p:cNvPr id="8" name="Imagen 7">
            <a:extLst>
              <a:ext uri="{FF2B5EF4-FFF2-40B4-BE49-F238E27FC236}">
                <a16:creationId xmlns:a16="http://schemas.microsoft.com/office/drawing/2014/main" id="{38BE633B-BA4C-4709-BF36-4E54E3956837}"/>
              </a:ext>
            </a:extLst>
          </p:cNvPr>
          <p:cNvPicPr>
            <a:picLocks noChangeAspect="1"/>
          </p:cNvPicPr>
          <p:nvPr/>
        </p:nvPicPr>
        <p:blipFill>
          <a:blip r:embed="rId6"/>
          <a:stretch>
            <a:fillRect/>
          </a:stretch>
        </p:blipFill>
        <p:spPr>
          <a:xfrm>
            <a:off x="-9332" y="859655"/>
            <a:ext cx="9172575" cy="1495425"/>
          </a:xfrm>
          <a:prstGeom prst="rect">
            <a:avLst/>
          </a:prstGeom>
        </p:spPr>
      </p:pic>
      <p:pic>
        <p:nvPicPr>
          <p:cNvPr id="14" name="Imagen 13">
            <a:extLst>
              <a:ext uri="{FF2B5EF4-FFF2-40B4-BE49-F238E27FC236}">
                <a16:creationId xmlns:a16="http://schemas.microsoft.com/office/drawing/2014/main" id="{9B6C53C0-B6FA-4765-A48D-6699DE8E9777}"/>
              </a:ext>
            </a:extLst>
          </p:cNvPr>
          <p:cNvPicPr>
            <a:picLocks noChangeAspect="1"/>
          </p:cNvPicPr>
          <p:nvPr/>
        </p:nvPicPr>
        <p:blipFill>
          <a:blip r:embed="rId7"/>
          <a:stretch>
            <a:fillRect/>
          </a:stretch>
        </p:blipFill>
        <p:spPr>
          <a:xfrm>
            <a:off x="154233" y="3389588"/>
            <a:ext cx="6471180" cy="2879545"/>
          </a:xfrm>
          <a:prstGeom prst="rect">
            <a:avLst/>
          </a:prstGeom>
        </p:spPr>
      </p:pic>
    </p:spTree>
    <p:extLst>
      <p:ext uri="{BB962C8B-B14F-4D97-AF65-F5344CB8AC3E}">
        <p14:creationId xmlns:p14="http://schemas.microsoft.com/office/powerpoint/2010/main" val="28126656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12026388"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a:t>
            </a:r>
            <a:r>
              <a:rPr lang="es-EC" sz="25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PRINCIPALES PUBLICACIONES EN REVISTAS DE ALTO IMPACTO </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23</a:t>
            </a:fld>
            <a:endParaRPr lang="es-EC"/>
          </a:p>
        </p:txBody>
      </p:sp>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nvGraphicFramePr>
        <p:xfrm>
          <a:off x="81792" y="1028135"/>
          <a:ext cx="12026388" cy="4989827"/>
        </p:xfrm>
        <a:graphic>
          <a:graphicData uri="http://schemas.openxmlformats.org/drawingml/2006/table">
            <a:tbl>
              <a:tblPr>
                <a:tableStyleId>{2D5ABB26-0587-4C30-8999-92F81FD0307C}</a:tableStyleId>
              </a:tblPr>
              <a:tblGrid>
                <a:gridCol w="207527">
                  <a:extLst>
                    <a:ext uri="{9D8B030D-6E8A-4147-A177-3AD203B41FA5}">
                      <a16:colId xmlns:a16="http://schemas.microsoft.com/office/drawing/2014/main" val="3828620138"/>
                    </a:ext>
                  </a:extLst>
                </a:gridCol>
                <a:gridCol w="1837519">
                  <a:extLst>
                    <a:ext uri="{9D8B030D-6E8A-4147-A177-3AD203B41FA5}">
                      <a16:colId xmlns:a16="http://schemas.microsoft.com/office/drawing/2014/main" val="1320676258"/>
                    </a:ext>
                  </a:extLst>
                </a:gridCol>
                <a:gridCol w="6178961">
                  <a:extLst>
                    <a:ext uri="{9D8B030D-6E8A-4147-A177-3AD203B41FA5}">
                      <a16:colId xmlns:a16="http://schemas.microsoft.com/office/drawing/2014/main" val="831503089"/>
                    </a:ext>
                  </a:extLst>
                </a:gridCol>
                <a:gridCol w="1439631">
                  <a:extLst>
                    <a:ext uri="{9D8B030D-6E8A-4147-A177-3AD203B41FA5}">
                      <a16:colId xmlns:a16="http://schemas.microsoft.com/office/drawing/2014/main" val="226368450"/>
                    </a:ext>
                  </a:extLst>
                </a:gridCol>
                <a:gridCol w="1083982">
                  <a:extLst>
                    <a:ext uri="{9D8B030D-6E8A-4147-A177-3AD203B41FA5}">
                      <a16:colId xmlns:a16="http://schemas.microsoft.com/office/drawing/2014/main" val="1339957589"/>
                    </a:ext>
                  </a:extLst>
                </a:gridCol>
                <a:gridCol w="1278768">
                  <a:extLst>
                    <a:ext uri="{9D8B030D-6E8A-4147-A177-3AD203B41FA5}">
                      <a16:colId xmlns:a16="http://schemas.microsoft.com/office/drawing/2014/main" val="2273159965"/>
                    </a:ext>
                  </a:extLst>
                </a:gridCol>
              </a:tblGrid>
              <a:tr h="216739">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CAT.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2078153">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Rapid Estimation of Road Friction for Anti-Skid Autonomous Driving</a:t>
                      </a:r>
                    </a:p>
                    <a:p>
                      <a:pPr algn="just" fontAlgn="b"/>
                      <a:endParaRPr lang="es-419"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419" sz="900" b="0" i="0" u="none" strike="noStrike" dirty="0">
                          <a:solidFill>
                            <a:schemeClr val="tx1"/>
                          </a:solidFill>
                          <a:effectLst/>
                          <a:latin typeface="Times New Roman" panose="02020603050405020304" pitchFamily="18" charset="0"/>
                          <a:cs typeface="Times New Roman" panose="02020603050405020304" pitchFamily="18" charset="0"/>
                        </a:rPr>
                        <a:t>Estimación rápida de la fricción en la carretera para la conducción autónoma antideslizante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Los vehículos autónomos actualmente no están diseñados para medir la resistencia al deslizamiento de las carreteras y la mayoría de mediciones tradicionales son ineficaces para el control en tiempo real, aquí proponen un método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dinamico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para estimar el nivel de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friccion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del pavimento usando un 100 conjuntos de imágenes de visión artificial para entrenar el modelo. </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gran correlación entre la textura del pavimento y la resistencia al deslizamiento con una precisión del 90.67 % y de acuerdo a estos resultados tomaron en cuenta l</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os procesos de frenado y giro, y propusieron una estrategia de control de velocidad de conducción antideslizante para evitar resbalones y colisiones traseras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El trabajo futuro se centrará en el impacto del volumen de datos y el rendimiento de varias estructuras de capacitación en el problema de clasificación múltiple</a:t>
                      </a:r>
                    </a:p>
                    <a:p>
                      <a:pPr algn="just" fontAlgn="b"/>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Keywords</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antiskid</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driving</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Autonomous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vehicle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computer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vision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friction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estimation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velocity</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control</a:t>
                      </a:r>
                    </a:p>
                    <a:p>
                      <a:pPr algn="just" fontAlgn="b"/>
                      <a:endPar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(2020) IEEE Transactions on Intelligent Transportation Systems, 21 (6), art. no. 8730489, pp. 2461-2470. Cited 3 times..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3036636"/>
                  </a:ext>
                </a:extLst>
              </a:tr>
              <a:tr h="2694935">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419" sz="900" b="0" i="0" u="none" strike="noStrike" dirty="0">
                          <a:solidFill>
                            <a:schemeClr val="tx1"/>
                          </a:solidFill>
                          <a:effectLst/>
                          <a:latin typeface="Times New Roman" panose="02020603050405020304" pitchFamily="18" charset="0"/>
                          <a:cs typeface="Times New Roman" panose="02020603050405020304" pitchFamily="18" charset="0"/>
                        </a:rPr>
                        <a:t>conducción automatizada de varios vehículos como un juego potencial generalizado de enteros mixtos</a:t>
                      </a:r>
                      <a:endParaRPr lang="en-US"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endParaRPr lang="en-US"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Multi-vehicle automated driving as a generalized mixed-integer potential game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Este artículo considera el problema de la coordinación de la conducción automatizada de múltiples vehículos. Presentan un marco de toma de decisiones híbrido distribuido para la conducción autónoma segura y eficiente de vehículos egoístas en carreteras de varios carriles, donde cada dinámica se modela como un sistema mixto-lógico-dinámico</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lograron</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modelar y resolver el problema de MVAD de múltiples carriles en las carreteras, por lo tanto, garantizar un uso seguro del espacio-tiempo de la carretera, a pesar de la presencia de vehículos egoístas.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El diseño de control a través de la teoría de juegos es un enfoque prometedor para manejar agentes no cooperativos, con varias preguntas abiertas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Autonomous vehicles;  networked control systems;  optimization methods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(2020) IEEE Transactions on Intelligent Transportation Systems, 21 (3), art. no. 8672171, pp. 1064-1073. Cited 1 time..</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187789"/>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4" y="430722"/>
            <a:ext cx="12219449"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“IEEE Transactions On Intelligent Transportation Systems“</a:t>
            </a:r>
            <a:endParaRPr lang="en-US" sz="12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endParaRPr>
          </a:p>
        </p:txBody>
      </p:sp>
      <p:sp>
        <p:nvSpPr>
          <p:cNvPr id="14" name="TextBox 5">
            <a:extLst>
              <a:ext uri="{FF2B5EF4-FFF2-40B4-BE49-F238E27FC236}">
                <a16:creationId xmlns:a16="http://schemas.microsoft.com/office/drawing/2014/main" id="{52D18DD2-BE5B-40CE-AF3B-59ED3ABE64CB}"/>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pic>
        <p:nvPicPr>
          <p:cNvPr id="19" name="Picture 6" descr="Universidad Politécnica de Madrid">
            <a:extLst>
              <a:ext uri="{FF2B5EF4-FFF2-40B4-BE49-F238E27FC236}">
                <a16:creationId xmlns:a16="http://schemas.microsoft.com/office/drawing/2014/main" id="{58A127A8-A85C-434F-85B6-FC2B6447B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n 3">
            <a:extLst>
              <a:ext uri="{FF2B5EF4-FFF2-40B4-BE49-F238E27FC236}">
                <a16:creationId xmlns:a16="http://schemas.microsoft.com/office/drawing/2014/main" id="{9C17E769-65C2-458E-BC55-3323BDB94326}"/>
              </a:ext>
            </a:extLst>
          </p:cNvPr>
          <p:cNvPicPr>
            <a:picLocks noChangeAspect="1"/>
          </p:cNvPicPr>
          <p:nvPr/>
        </p:nvPicPr>
        <p:blipFill>
          <a:blip r:embed="rId5"/>
          <a:stretch>
            <a:fillRect/>
          </a:stretch>
        </p:blipFill>
        <p:spPr>
          <a:xfrm>
            <a:off x="8332133" y="1077053"/>
            <a:ext cx="1402709" cy="1825708"/>
          </a:xfrm>
          <a:prstGeom prst="rect">
            <a:avLst/>
          </a:prstGeom>
        </p:spPr>
      </p:pic>
      <p:pic>
        <p:nvPicPr>
          <p:cNvPr id="8" name="Imagen 7">
            <a:extLst>
              <a:ext uri="{FF2B5EF4-FFF2-40B4-BE49-F238E27FC236}">
                <a16:creationId xmlns:a16="http://schemas.microsoft.com/office/drawing/2014/main" id="{61839241-FDAA-4A3C-BA5A-B4D9A9D6B749}"/>
              </a:ext>
            </a:extLst>
          </p:cNvPr>
          <p:cNvPicPr>
            <a:picLocks noChangeAspect="1"/>
          </p:cNvPicPr>
          <p:nvPr/>
        </p:nvPicPr>
        <p:blipFill>
          <a:blip r:embed="rId6"/>
          <a:stretch>
            <a:fillRect/>
          </a:stretch>
        </p:blipFill>
        <p:spPr>
          <a:xfrm>
            <a:off x="9844279" y="1487979"/>
            <a:ext cx="881163" cy="1238250"/>
          </a:xfrm>
          <a:prstGeom prst="rect">
            <a:avLst/>
          </a:prstGeom>
        </p:spPr>
      </p:pic>
      <p:pic>
        <p:nvPicPr>
          <p:cNvPr id="13" name="Imagen 12">
            <a:extLst>
              <a:ext uri="{FF2B5EF4-FFF2-40B4-BE49-F238E27FC236}">
                <a16:creationId xmlns:a16="http://schemas.microsoft.com/office/drawing/2014/main" id="{E1F3B2A2-DDB3-4E61-8FEF-F74B46013EA8}"/>
              </a:ext>
            </a:extLst>
          </p:cNvPr>
          <p:cNvPicPr>
            <a:picLocks noChangeAspect="1"/>
          </p:cNvPicPr>
          <p:nvPr/>
        </p:nvPicPr>
        <p:blipFill>
          <a:blip r:embed="rId7"/>
          <a:stretch>
            <a:fillRect/>
          </a:stretch>
        </p:blipFill>
        <p:spPr>
          <a:xfrm rot="16200000">
            <a:off x="7820234" y="4063474"/>
            <a:ext cx="2426505" cy="1141679"/>
          </a:xfrm>
          <a:prstGeom prst="rect">
            <a:avLst/>
          </a:prstGeom>
        </p:spPr>
      </p:pic>
      <p:pic>
        <p:nvPicPr>
          <p:cNvPr id="16" name="Imagen 15">
            <a:extLst>
              <a:ext uri="{FF2B5EF4-FFF2-40B4-BE49-F238E27FC236}">
                <a16:creationId xmlns:a16="http://schemas.microsoft.com/office/drawing/2014/main" id="{45AE10E5-54A0-4294-9D92-841B6F129443}"/>
              </a:ext>
            </a:extLst>
          </p:cNvPr>
          <p:cNvPicPr>
            <a:picLocks noChangeAspect="1"/>
          </p:cNvPicPr>
          <p:nvPr/>
        </p:nvPicPr>
        <p:blipFill>
          <a:blip r:embed="rId8"/>
          <a:stretch>
            <a:fillRect/>
          </a:stretch>
        </p:blipFill>
        <p:spPr>
          <a:xfrm>
            <a:off x="9893788" y="4131772"/>
            <a:ext cx="881163" cy="1190625"/>
          </a:xfrm>
          <a:prstGeom prst="rect">
            <a:avLst/>
          </a:prstGeom>
        </p:spPr>
      </p:pic>
    </p:spTree>
    <p:extLst>
      <p:ext uri="{BB962C8B-B14F-4D97-AF65-F5344CB8AC3E}">
        <p14:creationId xmlns:p14="http://schemas.microsoft.com/office/powerpoint/2010/main" val="362004304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12026388"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a:t>
            </a:r>
            <a:r>
              <a:rPr lang="es-EC" sz="25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PRINCIPALES PUBLICACIONES EN REVISTAS DE ALTO IMPACTO </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24</a:t>
            </a:fld>
            <a:endParaRPr lang="es-EC"/>
          </a:p>
        </p:txBody>
      </p:sp>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nvGraphicFramePr>
        <p:xfrm>
          <a:off x="81792" y="1028135"/>
          <a:ext cx="12026388" cy="4989827"/>
        </p:xfrm>
        <a:graphic>
          <a:graphicData uri="http://schemas.openxmlformats.org/drawingml/2006/table">
            <a:tbl>
              <a:tblPr>
                <a:tableStyleId>{2D5ABB26-0587-4C30-8999-92F81FD0307C}</a:tableStyleId>
              </a:tblPr>
              <a:tblGrid>
                <a:gridCol w="207527">
                  <a:extLst>
                    <a:ext uri="{9D8B030D-6E8A-4147-A177-3AD203B41FA5}">
                      <a16:colId xmlns:a16="http://schemas.microsoft.com/office/drawing/2014/main" val="3828620138"/>
                    </a:ext>
                  </a:extLst>
                </a:gridCol>
                <a:gridCol w="1837519">
                  <a:extLst>
                    <a:ext uri="{9D8B030D-6E8A-4147-A177-3AD203B41FA5}">
                      <a16:colId xmlns:a16="http://schemas.microsoft.com/office/drawing/2014/main" val="1320676258"/>
                    </a:ext>
                  </a:extLst>
                </a:gridCol>
                <a:gridCol w="6178961">
                  <a:extLst>
                    <a:ext uri="{9D8B030D-6E8A-4147-A177-3AD203B41FA5}">
                      <a16:colId xmlns:a16="http://schemas.microsoft.com/office/drawing/2014/main" val="831503089"/>
                    </a:ext>
                  </a:extLst>
                </a:gridCol>
                <a:gridCol w="1752601">
                  <a:extLst>
                    <a:ext uri="{9D8B030D-6E8A-4147-A177-3AD203B41FA5}">
                      <a16:colId xmlns:a16="http://schemas.microsoft.com/office/drawing/2014/main" val="226368450"/>
                    </a:ext>
                  </a:extLst>
                </a:gridCol>
                <a:gridCol w="771012">
                  <a:extLst>
                    <a:ext uri="{9D8B030D-6E8A-4147-A177-3AD203B41FA5}">
                      <a16:colId xmlns:a16="http://schemas.microsoft.com/office/drawing/2014/main" val="1339957589"/>
                    </a:ext>
                  </a:extLst>
                </a:gridCol>
                <a:gridCol w="1278768">
                  <a:extLst>
                    <a:ext uri="{9D8B030D-6E8A-4147-A177-3AD203B41FA5}">
                      <a16:colId xmlns:a16="http://schemas.microsoft.com/office/drawing/2014/main" val="2273159965"/>
                    </a:ext>
                  </a:extLst>
                </a:gridCol>
              </a:tblGrid>
              <a:tr h="216739">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CAT.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2078153">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419" sz="900" b="0" i="0" u="none" strike="noStrike" dirty="0">
                          <a:solidFill>
                            <a:schemeClr val="tx1"/>
                          </a:solidFill>
                          <a:effectLst/>
                          <a:latin typeface="Times New Roman" panose="02020603050405020304" pitchFamily="18" charset="0"/>
                          <a:cs typeface="Times New Roman" panose="02020603050405020304" pitchFamily="18" charset="0"/>
                        </a:rPr>
                        <a:t>Vehicular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communications</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A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network</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layer</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perspective</a:t>
                      </a:r>
                      <a:endParaRPr lang="es-419"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endParaRPr lang="es-419"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419" sz="900" b="0" i="0" u="none" strike="noStrike" dirty="0">
                          <a:solidFill>
                            <a:schemeClr val="tx1"/>
                          </a:solidFill>
                          <a:effectLst/>
                          <a:latin typeface="Times New Roman" panose="02020603050405020304" pitchFamily="18" charset="0"/>
                          <a:cs typeface="Times New Roman" panose="02020603050405020304" pitchFamily="18" charset="0"/>
                        </a:rPr>
                        <a:t>Comunicaciones vehiculares: una perspectiva de la capa de red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presentan una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descripción general completa sobre cómo permitir comunicaciones vehiculares eficientes y confiables desde la perspectiva de la capa de red incluidas las comunicaciones en MDVNET y ADVNET</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Se han discutido trabajos de investigación recientes que abordan estos desafíos, incluidos protocolos de enrutamiento para el intercambio de diferentes mensajes, estrategias de transferencia eficientes para beneficiar a los usuarios o redes y estructuras de comunicación adecuadas de acuerdo con las estrategias de gestión del tráfico aplicadas.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resolver varios problemas principales poco explorados en MDVNET, ADVNET y HDVNET, y sugerir algunas soluciones potenciales.</a:t>
                      </a:r>
                    </a:p>
                    <a:p>
                      <a:pPr algn="just" fontAlgn="b"/>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Keywords</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autonomous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vehicles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communication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technologies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handoff</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strategies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manually</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driven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vehicles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routing</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protocols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Vehicular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communications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endParaRPr lang="es-EC" sz="900" b="0"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(2019) IEEE Transactions on Vehicular Technology, 68 (2), art. no. 8354811, pp. 1064-1078.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57 times.</a:t>
                      </a:r>
                      <a:endParaRPr lang="es-EC"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3036636"/>
                  </a:ext>
                </a:extLst>
              </a:tr>
              <a:tr h="2694935">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Cooperative Collision Avoidance for Overtaking Maneuvers in Cellular V2X-Based Autonomous Driving</a:t>
                      </a:r>
                      <a:endParaRPr lang="es-419"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endParaRPr lang="es-419" sz="900" b="0" i="0" u="none" strike="noStrike" dirty="0">
                        <a:solidFill>
                          <a:schemeClr val="tx1"/>
                        </a:solidFill>
                        <a:effectLst/>
                        <a:latin typeface="Times New Roman" panose="02020603050405020304" pitchFamily="18" charset="0"/>
                        <a:cs typeface="Times New Roman" panose="02020603050405020304" pitchFamily="18" charset="0"/>
                      </a:endParaRPr>
                    </a:p>
                    <a:p>
                      <a:pPr algn="just" fontAlgn="b"/>
                      <a:r>
                        <a:rPr lang="es-419" sz="900" b="0" i="0" u="none" strike="noStrike" dirty="0">
                          <a:solidFill>
                            <a:schemeClr val="tx1"/>
                          </a:solidFill>
                          <a:effectLst/>
                          <a:latin typeface="Times New Roman" panose="02020603050405020304" pitchFamily="18" charset="0"/>
                          <a:cs typeface="Times New Roman" panose="02020603050405020304" pitchFamily="18" charset="0"/>
                        </a:rPr>
                        <a:t>Evitación cooperativa de colisiones para adelantar maniobras en conducción autónoma basada en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Cellular</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V2X</a:t>
                      </a:r>
                    </a:p>
                    <a:p>
                      <a:pPr algn="just" fontAlgn="b"/>
                      <a:endParaRPr lang="en-US"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SIMULACION </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consideramos un sistema de conducción autónoma cooperativa en el que un vehículo adelanta al de delante en base a la percepción colectiva. Para evitar colisiones con vehículos en el otro carril, proponemos un esquema cooperativo de prevención de colisiones basado en V2X. El vehículo que adelanta estima la distancia entre él y los vecinos a través de comunicaciones V2V y decide si adelanta o no. Se tienen en cuenta dos casos en los que la información de distancia se obtiene de forma independiente y cooperativa</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En este esquema, los vehículos estimaron la distancia entre ellos a través de comunicaciones V2X, y se tomaron en cuenta los casos de detección tanto independiente como cooperativa. La precisión de la detección del vehículo con la mayor probabilidad de colisión y la probabilidad de evitar colisiones se pueden mejorar cuando se considera la cooperación entre vehículos. .</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Probar el modelo propuesto en un </a:t>
                      </a:r>
                      <a:r>
                        <a:rPr lang="es-419" sz="900" b="0" i="0" u="none" strike="noStrike" dirty="0" err="1">
                          <a:solidFill>
                            <a:schemeClr val="tx1"/>
                          </a:solidFill>
                          <a:effectLst/>
                          <a:latin typeface="Times New Roman" panose="02020603050405020304" pitchFamily="18" charset="0"/>
                          <a:cs typeface="Times New Roman" panose="02020603050405020304" pitchFamily="18" charset="0"/>
                        </a:rPr>
                        <a:t>vehiculo</a:t>
                      </a:r>
                      <a:r>
                        <a:rPr lang="es-419" sz="900" b="0" i="0" u="none" strike="noStrike" dirty="0">
                          <a:solidFill>
                            <a:schemeClr val="tx1"/>
                          </a:solidFill>
                          <a:effectLst/>
                          <a:latin typeface="Times New Roman" panose="02020603050405020304" pitchFamily="18" charset="0"/>
                          <a:cs typeface="Times New Roman" panose="02020603050405020304" pitchFamily="18" charset="0"/>
                        </a:rPr>
                        <a:t> real </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Automated driving;  cooperative collision avoidance;  V2X</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((2019) IEEE Transactions on Vehicular Technology, 68 (5), art. no. 8671732, pp. 4434-4446.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7 times.</a:t>
                      </a:r>
                    </a:p>
                    <a:p>
                      <a:pPr algn="ctr"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187789"/>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4" y="430722"/>
            <a:ext cx="12219449"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“IEEE Transactions on Vehicular Technology “</a:t>
            </a:r>
            <a:endParaRPr lang="en-US" sz="12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endParaRPr>
          </a:p>
        </p:txBody>
      </p:sp>
      <p:sp>
        <p:nvSpPr>
          <p:cNvPr id="14" name="TextBox 5">
            <a:extLst>
              <a:ext uri="{FF2B5EF4-FFF2-40B4-BE49-F238E27FC236}">
                <a16:creationId xmlns:a16="http://schemas.microsoft.com/office/drawing/2014/main" id="{52D18DD2-BE5B-40CE-AF3B-59ED3ABE64CB}"/>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pic>
        <p:nvPicPr>
          <p:cNvPr id="19" name="Picture 6" descr="Universidad Politécnica de Madrid">
            <a:extLst>
              <a:ext uri="{FF2B5EF4-FFF2-40B4-BE49-F238E27FC236}">
                <a16:creationId xmlns:a16="http://schemas.microsoft.com/office/drawing/2014/main" id="{58A127A8-A85C-434F-85B6-FC2B6447B8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n 15">
            <a:extLst>
              <a:ext uri="{FF2B5EF4-FFF2-40B4-BE49-F238E27FC236}">
                <a16:creationId xmlns:a16="http://schemas.microsoft.com/office/drawing/2014/main" id="{45AE10E5-54A0-4294-9D92-841B6F129443}"/>
              </a:ext>
            </a:extLst>
          </p:cNvPr>
          <p:cNvPicPr>
            <a:picLocks noChangeAspect="1"/>
          </p:cNvPicPr>
          <p:nvPr/>
        </p:nvPicPr>
        <p:blipFill>
          <a:blip r:embed="rId5"/>
          <a:stretch>
            <a:fillRect/>
          </a:stretch>
        </p:blipFill>
        <p:spPr>
          <a:xfrm>
            <a:off x="9893788" y="4131772"/>
            <a:ext cx="881163" cy="1190625"/>
          </a:xfrm>
          <a:prstGeom prst="rect">
            <a:avLst/>
          </a:prstGeom>
        </p:spPr>
      </p:pic>
      <p:pic>
        <p:nvPicPr>
          <p:cNvPr id="6" name="Imagen 5">
            <a:extLst>
              <a:ext uri="{FF2B5EF4-FFF2-40B4-BE49-F238E27FC236}">
                <a16:creationId xmlns:a16="http://schemas.microsoft.com/office/drawing/2014/main" id="{B5949656-BE91-4AF9-8191-5B7D348BB97A}"/>
              </a:ext>
            </a:extLst>
          </p:cNvPr>
          <p:cNvPicPr>
            <a:picLocks noChangeAspect="1"/>
          </p:cNvPicPr>
          <p:nvPr/>
        </p:nvPicPr>
        <p:blipFill>
          <a:blip r:embed="rId6"/>
          <a:stretch>
            <a:fillRect/>
          </a:stretch>
        </p:blipFill>
        <p:spPr>
          <a:xfrm>
            <a:off x="8386226" y="1429931"/>
            <a:ext cx="1707624" cy="1536430"/>
          </a:xfrm>
          <a:prstGeom prst="rect">
            <a:avLst/>
          </a:prstGeom>
        </p:spPr>
      </p:pic>
      <p:pic>
        <p:nvPicPr>
          <p:cNvPr id="12" name="Imagen 11">
            <a:extLst>
              <a:ext uri="{FF2B5EF4-FFF2-40B4-BE49-F238E27FC236}">
                <a16:creationId xmlns:a16="http://schemas.microsoft.com/office/drawing/2014/main" id="{BDFB3465-3747-4C72-BCB0-CBB29E1662F7}"/>
              </a:ext>
            </a:extLst>
          </p:cNvPr>
          <p:cNvPicPr>
            <a:picLocks noChangeAspect="1"/>
          </p:cNvPicPr>
          <p:nvPr/>
        </p:nvPicPr>
        <p:blipFill>
          <a:blip r:embed="rId7"/>
          <a:stretch>
            <a:fillRect/>
          </a:stretch>
        </p:blipFill>
        <p:spPr>
          <a:xfrm>
            <a:off x="10166858" y="1465117"/>
            <a:ext cx="562881" cy="1381125"/>
          </a:xfrm>
          <a:prstGeom prst="rect">
            <a:avLst/>
          </a:prstGeom>
        </p:spPr>
      </p:pic>
      <p:pic>
        <p:nvPicPr>
          <p:cNvPr id="17" name="Imagen 16">
            <a:extLst>
              <a:ext uri="{FF2B5EF4-FFF2-40B4-BE49-F238E27FC236}">
                <a16:creationId xmlns:a16="http://schemas.microsoft.com/office/drawing/2014/main" id="{EB3A3B78-73FA-409D-A0AE-A352D99E8AB4}"/>
              </a:ext>
            </a:extLst>
          </p:cNvPr>
          <p:cNvPicPr>
            <a:picLocks noChangeAspect="1"/>
          </p:cNvPicPr>
          <p:nvPr/>
        </p:nvPicPr>
        <p:blipFill>
          <a:blip r:embed="rId8"/>
          <a:stretch>
            <a:fillRect/>
          </a:stretch>
        </p:blipFill>
        <p:spPr>
          <a:xfrm rot="16200000">
            <a:off x="8203577" y="4018813"/>
            <a:ext cx="1963883" cy="1416540"/>
          </a:xfrm>
          <a:prstGeom prst="rect">
            <a:avLst/>
          </a:prstGeom>
        </p:spPr>
      </p:pic>
      <p:grpSp>
        <p:nvGrpSpPr>
          <p:cNvPr id="22" name="Grupo 21">
            <a:extLst>
              <a:ext uri="{FF2B5EF4-FFF2-40B4-BE49-F238E27FC236}">
                <a16:creationId xmlns:a16="http://schemas.microsoft.com/office/drawing/2014/main" id="{AD8F58A8-492A-45DA-B5D7-36E891F93807}"/>
              </a:ext>
            </a:extLst>
          </p:cNvPr>
          <p:cNvGrpSpPr/>
          <p:nvPr/>
        </p:nvGrpSpPr>
        <p:grpSpPr>
          <a:xfrm>
            <a:off x="3392770" y="2393900"/>
            <a:ext cx="10080" cy="4680"/>
            <a:chOff x="3392770" y="2393900"/>
            <a:chExt cx="10080" cy="4680"/>
          </a:xfrm>
        </p:grpSpPr>
        <mc:AlternateContent xmlns:mc="http://schemas.openxmlformats.org/markup-compatibility/2006" xmlns:p14="http://schemas.microsoft.com/office/powerpoint/2010/main">
          <mc:Choice Requires="p14">
            <p:contentPart p14:bwMode="auto" r:id="rId9">
              <p14:nvContentPartPr>
                <p14:cNvPr id="18" name="Entrada de lápiz 17">
                  <a:extLst>
                    <a:ext uri="{FF2B5EF4-FFF2-40B4-BE49-F238E27FC236}">
                      <a16:creationId xmlns:a16="http://schemas.microsoft.com/office/drawing/2014/main" id="{4D121D05-E863-493E-A3E9-AA5FE5429CD4}"/>
                    </a:ext>
                  </a:extLst>
                </p14:cNvPr>
                <p14:cNvContentPartPr/>
                <p14:nvPr/>
              </p14:nvContentPartPr>
              <p14:xfrm>
                <a:off x="3402490" y="2393900"/>
                <a:ext cx="360" cy="360"/>
              </p14:xfrm>
            </p:contentPart>
          </mc:Choice>
          <mc:Fallback xmlns="">
            <p:pic>
              <p:nvPicPr>
                <p:cNvPr id="18" name="Entrada de lápiz 17">
                  <a:extLst>
                    <a:ext uri="{FF2B5EF4-FFF2-40B4-BE49-F238E27FC236}">
                      <a16:creationId xmlns:a16="http://schemas.microsoft.com/office/drawing/2014/main" id="{4D121D05-E863-493E-A3E9-AA5FE5429CD4}"/>
                    </a:ext>
                  </a:extLst>
                </p:cNvPr>
                <p:cNvPicPr/>
                <p:nvPr/>
              </p:nvPicPr>
              <p:blipFill>
                <a:blip r:embed="rId10"/>
                <a:stretch>
                  <a:fillRect/>
                </a:stretch>
              </p:blipFill>
              <p:spPr>
                <a:xfrm>
                  <a:off x="3393850" y="2385260"/>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0" name="Entrada de lápiz 19">
                  <a:extLst>
                    <a:ext uri="{FF2B5EF4-FFF2-40B4-BE49-F238E27FC236}">
                      <a16:creationId xmlns:a16="http://schemas.microsoft.com/office/drawing/2014/main" id="{3D020CD6-A232-42A5-97C5-BD6A4561C387}"/>
                    </a:ext>
                  </a:extLst>
                </p14:cNvPr>
                <p14:cNvContentPartPr/>
                <p14:nvPr/>
              </p14:nvContentPartPr>
              <p14:xfrm>
                <a:off x="3392770" y="2393900"/>
                <a:ext cx="10080" cy="4680"/>
              </p14:xfrm>
            </p:contentPart>
          </mc:Choice>
          <mc:Fallback xmlns="">
            <p:pic>
              <p:nvPicPr>
                <p:cNvPr id="20" name="Entrada de lápiz 19">
                  <a:extLst>
                    <a:ext uri="{FF2B5EF4-FFF2-40B4-BE49-F238E27FC236}">
                      <a16:creationId xmlns:a16="http://schemas.microsoft.com/office/drawing/2014/main" id="{3D020CD6-A232-42A5-97C5-BD6A4561C387}"/>
                    </a:ext>
                  </a:extLst>
                </p:cNvPr>
                <p:cNvPicPr/>
                <p:nvPr/>
              </p:nvPicPr>
              <p:blipFill>
                <a:blip r:embed="rId12"/>
                <a:stretch>
                  <a:fillRect/>
                </a:stretch>
              </p:blipFill>
              <p:spPr>
                <a:xfrm>
                  <a:off x="3384130" y="2385260"/>
                  <a:ext cx="27720" cy="2232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3">
            <p14:nvContentPartPr>
              <p14:cNvPr id="21" name="Entrada de lápiz 20">
                <a:extLst>
                  <a:ext uri="{FF2B5EF4-FFF2-40B4-BE49-F238E27FC236}">
                    <a16:creationId xmlns:a16="http://schemas.microsoft.com/office/drawing/2014/main" id="{B9992C78-EA3B-4F1E-A537-6A29A355D8A0}"/>
                  </a:ext>
                </a:extLst>
              </p14:cNvPr>
              <p14:cNvContentPartPr/>
              <p14:nvPr/>
            </p14:nvContentPartPr>
            <p14:xfrm>
              <a:off x="3608410" y="2604140"/>
              <a:ext cx="10080" cy="360"/>
            </p14:xfrm>
          </p:contentPart>
        </mc:Choice>
        <mc:Fallback xmlns="">
          <p:pic>
            <p:nvPicPr>
              <p:cNvPr id="21" name="Entrada de lápiz 20">
                <a:extLst>
                  <a:ext uri="{FF2B5EF4-FFF2-40B4-BE49-F238E27FC236}">
                    <a16:creationId xmlns:a16="http://schemas.microsoft.com/office/drawing/2014/main" id="{B9992C78-EA3B-4F1E-A537-6A29A355D8A0}"/>
                  </a:ext>
                </a:extLst>
              </p:cNvPr>
              <p:cNvPicPr/>
              <p:nvPr/>
            </p:nvPicPr>
            <p:blipFill>
              <a:blip r:embed="rId14"/>
              <a:stretch>
                <a:fillRect/>
              </a:stretch>
            </p:blipFill>
            <p:spPr>
              <a:xfrm>
                <a:off x="3599770" y="2595140"/>
                <a:ext cx="27720" cy="18000"/>
              </a:xfrm>
              <a:prstGeom prst="rect">
                <a:avLst/>
              </a:prstGeom>
            </p:spPr>
          </p:pic>
        </mc:Fallback>
      </mc:AlternateContent>
    </p:spTree>
    <p:extLst>
      <p:ext uri="{BB962C8B-B14F-4D97-AF65-F5344CB8AC3E}">
        <p14:creationId xmlns:p14="http://schemas.microsoft.com/office/powerpoint/2010/main" val="11326566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9331" y="0"/>
            <a:ext cx="12183216" cy="6858000"/>
          </a:xfrm>
          <a:prstGeom prst="rect">
            <a:avLst/>
          </a:prstGeom>
        </p:spPr>
      </p:pic>
      <p:sp>
        <p:nvSpPr>
          <p:cNvPr id="5" name="CuadroTexto 4"/>
          <p:cNvSpPr txBox="1"/>
          <p:nvPr/>
        </p:nvSpPr>
        <p:spPr>
          <a:xfrm>
            <a:off x="395786" y="121892"/>
            <a:ext cx="9339057" cy="584775"/>
          </a:xfrm>
          <a:prstGeom prst="rect">
            <a:avLst/>
          </a:prstGeom>
          <a:noFill/>
        </p:spPr>
        <p:txBody>
          <a:bodyPr wrap="square" rtlCol="0">
            <a:spAutoFit/>
          </a:bodyPr>
          <a:lstStyle/>
          <a:p>
            <a:endParaRPr lang="es-EC" sz="3200" b="1" dirty="0">
              <a:solidFill>
                <a:schemeClr val="bg1"/>
              </a:solidFill>
            </a:endParaRPr>
          </a:p>
        </p:txBody>
      </p:sp>
      <p:sp>
        <p:nvSpPr>
          <p:cNvPr id="21" name="CuadroTexto 20">
            <a:extLst>
              <a:ext uri="{FF2B5EF4-FFF2-40B4-BE49-F238E27FC236}">
                <a16:creationId xmlns:a16="http://schemas.microsoft.com/office/drawing/2014/main" id="{66B880EC-4199-4B32-9BF4-1EF0EEF48BA0}"/>
              </a:ext>
            </a:extLst>
          </p:cNvPr>
          <p:cNvSpPr txBox="1"/>
          <p:nvPr/>
        </p:nvSpPr>
        <p:spPr>
          <a:xfrm>
            <a:off x="392892" y="2721952"/>
            <a:ext cx="11406213" cy="861774"/>
          </a:xfrm>
          <a:prstGeom prst="rect">
            <a:avLst/>
          </a:prstGeom>
          <a:noFill/>
        </p:spPr>
        <p:txBody>
          <a:bodyPr wrap="square" rtlCol="0">
            <a:spAutoFit/>
          </a:bodyPr>
          <a:lstStyle/>
          <a:p>
            <a:pPr algn="ctr"/>
            <a:r>
              <a:rPr lang="es-EC" sz="5000" dirty="0">
                <a:latin typeface="+mj-lt"/>
              </a:rPr>
              <a:t>GRACIAS</a:t>
            </a:r>
          </a:p>
        </p:txBody>
      </p:sp>
      <p:sp>
        <p:nvSpPr>
          <p:cNvPr id="2" name="Marcador de número de diapositiva 1">
            <a:extLst>
              <a:ext uri="{FF2B5EF4-FFF2-40B4-BE49-F238E27FC236}">
                <a16:creationId xmlns:a16="http://schemas.microsoft.com/office/drawing/2014/main" id="{8A15EFB9-E9E9-4A58-9648-254F9735B739}"/>
              </a:ext>
            </a:extLst>
          </p:cNvPr>
          <p:cNvSpPr>
            <a:spLocks noGrp="1"/>
          </p:cNvSpPr>
          <p:nvPr>
            <p:ph type="sldNum" sz="quarter" idx="12"/>
          </p:nvPr>
        </p:nvSpPr>
        <p:spPr/>
        <p:txBody>
          <a:bodyPr/>
          <a:lstStyle/>
          <a:p>
            <a:fld id="{4520EF85-DF53-4D04-9FB7-92751963B590}" type="slidenum">
              <a:rPr lang="es-EC" smtClean="0"/>
              <a:t>25</a:t>
            </a:fld>
            <a:endParaRPr lang="es-EC"/>
          </a:p>
        </p:txBody>
      </p:sp>
    </p:spTree>
    <p:extLst>
      <p:ext uri="{BB962C8B-B14F-4D97-AF65-F5344CB8AC3E}">
        <p14:creationId xmlns:p14="http://schemas.microsoft.com/office/powerpoint/2010/main" val="26222301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9331"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1. ANÁLISIS DE RESULTADOS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3</a:t>
            </a:fld>
            <a:endParaRPr lang="es-EC"/>
          </a:p>
        </p:txBody>
      </p:sp>
      <p:sp>
        <p:nvSpPr>
          <p:cNvPr id="17" name="TextBox 2">
            <a:extLst>
              <a:ext uri="{FF2B5EF4-FFF2-40B4-BE49-F238E27FC236}">
                <a16:creationId xmlns:a16="http://schemas.microsoft.com/office/drawing/2014/main" id="{EDAD6790-1798-415F-B1AD-FA13996AA07B}"/>
              </a:ext>
            </a:extLst>
          </p:cNvPr>
          <p:cNvSpPr txBox="1"/>
          <p:nvPr/>
        </p:nvSpPr>
        <p:spPr>
          <a:xfrm>
            <a:off x="302175" y="5841663"/>
            <a:ext cx="5775089" cy="276999"/>
          </a:xfrm>
          <a:prstGeom prst="rect">
            <a:avLst/>
          </a:prstGeom>
          <a:noFill/>
        </p:spPr>
        <p:txBody>
          <a:bodyPr wrap="square" rtlCol="0">
            <a:spAutoFit/>
          </a:bodyPr>
          <a:lstStyle/>
          <a:p>
            <a:pPr algn="ctr"/>
            <a:r>
              <a:rPr lang="es-EC" sz="1200" b="1" dirty="0">
                <a:latin typeface="+mj-lt"/>
              </a:rPr>
              <a:t>Fig. 1. </a:t>
            </a:r>
            <a:r>
              <a:rPr lang="es-EC" sz="1200" dirty="0">
                <a:latin typeface="+mj-lt"/>
              </a:rPr>
              <a:t>Búsqueda en SCOPUS (Conducción Autónoma). Artículos por año. </a:t>
            </a:r>
            <a:r>
              <a:rPr lang="es-EC" sz="1200" b="1" dirty="0">
                <a:latin typeface="+mj-lt"/>
              </a:rPr>
              <a:t>[1].</a:t>
            </a:r>
          </a:p>
        </p:txBody>
      </p:sp>
      <p:sp>
        <p:nvSpPr>
          <p:cNvPr id="21" name="TextBox 5">
            <a:extLst>
              <a:ext uri="{FF2B5EF4-FFF2-40B4-BE49-F238E27FC236}">
                <a16:creationId xmlns:a16="http://schemas.microsoft.com/office/drawing/2014/main" id="{AEAA91FF-1FF9-4F09-9F5E-B14D249D991B}"/>
              </a:ext>
            </a:extLst>
          </p:cNvPr>
          <p:cNvSpPr txBox="1"/>
          <p:nvPr/>
        </p:nvSpPr>
        <p:spPr>
          <a:xfrm>
            <a:off x="8784" y="6431630"/>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pic>
        <p:nvPicPr>
          <p:cNvPr id="2" name="Imagen 1">
            <a:extLst>
              <a:ext uri="{FF2B5EF4-FFF2-40B4-BE49-F238E27FC236}">
                <a16:creationId xmlns:a16="http://schemas.microsoft.com/office/drawing/2014/main" id="{21F6E705-E1F2-466F-8455-B228DC5CC713}"/>
              </a:ext>
            </a:extLst>
          </p:cNvPr>
          <p:cNvPicPr>
            <a:picLocks noChangeAspect="1"/>
          </p:cNvPicPr>
          <p:nvPr/>
        </p:nvPicPr>
        <p:blipFill>
          <a:blip r:embed="rId4"/>
          <a:stretch>
            <a:fillRect/>
          </a:stretch>
        </p:blipFill>
        <p:spPr>
          <a:xfrm>
            <a:off x="482827" y="960231"/>
            <a:ext cx="6388836" cy="914355"/>
          </a:xfrm>
          <a:prstGeom prst="rect">
            <a:avLst/>
          </a:prstGeom>
          <a:ln>
            <a:solidFill>
              <a:schemeClr val="tx1"/>
            </a:solidFill>
          </a:ln>
        </p:spPr>
      </p:pic>
      <p:sp>
        <p:nvSpPr>
          <p:cNvPr id="14" name="CuadroTexto 13">
            <a:extLst>
              <a:ext uri="{FF2B5EF4-FFF2-40B4-BE49-F238E27FC236}">
                <a16:creationId xmlns:a16="http://schemas.microsoft.com/office/drawing/2014/main" id="{64C5B596-F8D7-48A1-A3EB-77AC236682A6}"/>
              </a:ext>
            </a:extLst>
          </p:cNvPr>
          <p:cNvSpPr txBox="1"/>
          <p:nvPr/>
        </p:nvSpPr>
        <p:spPr>
          <a:xfrm>
            <a:off x="-9333" y="430722"/>
            <a:ext cx="9744174" cy="477054"/>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Artículos: CONDUCCIÓN AUTÓNOMA (1972 – 2020)</a:t>
            </a:r>
          </a:p>
        </p:txBody>
      </p:sp>
      <p:sp>
        <p:nvSpPr>
          <p:cNvPr id="8" name="Flecha: a la derecha 7">
            <a:extLst>
              <a:ext uri="{FF2B5EF4-FFF2-40B4-BE49-F238E27FC236}">
                <a16:creationId xmlns:a16="http://schemas.microsoft.com/office/drawing/2014/main" id="{CBA40EF3-2EE3-465F-937E-24853F9B3518}"/>
              </a:ext>
            </a:extLst>
          </p:cNvPr>
          <p:cNvSpPr/>
          <p:nvPr/>
        </p:nvSpPr>
        <p:spPr>
          <a:xfrm>
            <a:off x="7147419" y="1179555"/>
            <a:ext cx="1291905" cy="477054"/>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6" name="Rectángulo 25">
            <a:extLst>
              <a:ext uri="{FF2B5EF4-FFF2-40B4-BE49-F238E27FC236}">
                <a16:creationId xmlns:a16="http://schemas.microsoft.com/office/drawing/2014/main" id="{6FD41F96-6A24-4A21-A10C-62A327194DA3}"/>
              </a:ext>
            </a:extLst>
          </p:cNvPr>
          <p:cNvSpPr/>
          <p:nvPr/>
        </p:nvSpPr>
        <p:spPr>
          <a:xfrm>
            <a:off x="8914267" y="1238190"/>
            <a:ext cx="1969322" cy="369332"/>
          </a:xfrm>
          <a:prstGeom prst="rect">
            <a:avLst/>
          </a:prstGeom>
          <a:solidFill>
            <a:srgbClr val="4DB8C7"/>
          </a:solidFill>
          <a:ln>
            <a:noFill/>
          </a:ln>
        </p:spPr>
        <p:txBody>
          <a:bodyPr wrap="none">
            <a:spAutoFit/>
          </a:bodyPr>
          <a:lstStyle/>
          <a:p>
            <a:pPr algn="ctr"/>
            <a:r>
              <a:rPr lang="es-EC" b="1" dirty="0">
                <a:solidFill>
                  <a:schemeClr val="bg1"/>
                </a:solidFill>
                <a:effectLst>
                  <a:outerShdw blurRad="38100" dist="38100" dir="2700000" algn="tl">
                    <a:srgbClr val="000000">
                      <a:alpha val="43137"/>
                    </a:srgbClr>
                  </a:outerShdw>
                </a:effectLst>
                <a:latin typeface="Bell MT" panose="02020503060305020303" pitchFamily="18" charset="0"/>
              </a:rPr>
              <a:t>207 ARTÍCULOS</a:t>
            </a:r>
          </a:p>
        </p:txBody>
      </p:sp>
      <p:pic>
        <p:nvPicPr>
          <p:cNvPr id="6" name="Imagen 5" descr="Gráfico, Gráfico de líneas&#10;&#10;Descripción generada automáticamente">
            <a:extLst>
              <a:ext uri="{FF2B5EF4-FFF2-40B4-BE49-F238E27FC236}">
                <a16:creationId xmlns:a16="http://schemas.microsoft.com/office/drawing/2014/main" id="{5C2E943A-3A8F-4931-90E7-34041DC0F8B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14737" y="2219885"/>
            <a:ext cx="5775091" cy="3621778"/>
          </a:xfrm>
          <a:prstGeom prst="rect">
            <a:avLst/>
          </a:prstGeom>
          <a:ln>
            <a:solidFill>
              <a:schemeClr val="tx1"/>
            </a:solidFill>
          </a:ln>
        </p:spPr>
      </p:pic>
      <p:pic>
        <p:nvPicPr>
          <p:cNvPr id="13" name="Imagen 12" descr="Interfaz de usuario gráfica, Texto, Aplicación, Correo electrónico&#10;&#10;Descripción generada automáticamente">
            <a:extLst>
              <a:ext uri="{FF2B5EF4-FFF2-40B4-BE49-F238E27FC236}">
                <a16:creationId xmlns:a16="http://schemas.microsoft.com/office/drawing/2014/main" id="{E6221924-74B6-429E-98CC-D9E3D771DB6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2175" y="2219885"/>
            <a:ext cx="5775090" cy="3621778"/>
          </a:xfrm>
          <a:prstGeom prst="rect">
            <a:avLst/>
          </a:prstGeom>
          <a:ln>
            <a:solidFill>
              <a:schemeClr val="tx1"/>
            </a:solidFill>
          </a:ln>
        </p:spPr>
      </p:pic>
      <p:sp>
        <p:nvSpPr>
          <p:cNvPr id="22" name="TextBox 2">
            <a:extLst>
              <a:ext uri="{FF2B5EF4-FFF2-40B4-BE49-F238E27FC236}">
                <a16:creationId xmlns:a16="http://schemas.microsoft.com/office/drawing/2014/main" id="{4B5F8D21-8212-4A8F-98EA-DB9F96173B71}"/>
              </a:ext>
            </a:extLst>
          </p:cNvPr>
          <p:cNvSpPr txBox="1"/>
          <p:nvPr/>
        </p:nvSpPr>
        <p:spPr>
          <a:xfrm>
            <a:off x="6114733" y="5813481"/>
            <a:ext cx="5775091" cy="276999"/>
          </a:xfrm>
          <a:prstGeom prst="rect">
            <a:avLst/>
          </a:prstGeom>
          <a:noFill/>
        </p:spPr>
        <p:txBody>
          <a:bodyPr wrap="square" rtlCol="0">
            <a:spAutoFit/>
          </a:bodyPr>
          <a:lstStyle/>
          <a:p>
            <a:pPr algn="ctr"/>
            <a:r>
              <a:rPr lang="es-EC" sz="1200" b="1" dirty="0">
                <a:latin typeface="+mj-lt"/>
              </a:rPr>
              <a:t>Fig. 2. </a:t>
            </a:r>
            <a:r>
              <a:rPr lang="es-EC" sz="1200" dirty="0">
                <a:latin typeface="+mj-lt"/>
              </a:rPr>
              <a:t>Búsqueda en SCOPUS (Conducción Autónoma). Artículos por fuente. </a:t>
            </a:r>
            <a:r>
              <a:rPr lang="es-EC" sz="1200" b="1" dirty="0">
                <a:latin typeface="+mj-lt"/>
              </a:rPr>
              <a:t>[1].</a:t>
            </a:r>
          </a:p>
        </p:txBody>
      </p:sp>
      <p:pic>
        <p:nvPicPr>
          <p:cNvPr id="15" name="Picture 6" descr="Universidad Politécnica de Madrid">
            <a:extLst>
              <a:ext uri="{FF2B5EF4-FFF2-40B4-BE49-F238E27FC236}">
                <a16:creationId xmlns:a16="http://schemas.microsoft.com/office/drawing/2014/main" id="{6708FF15-3F33-4F28-ABAE-F4BB0BC7232C}"/>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824743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9331"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1. ANÁLISIS DE RESULTADOS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4</a:t>
            </a:fld>
            <a:endParaRPr lang="es-EC"/>
          </a:p>
        </p:txBody>
      </p:sp>
      <p:sp>
        <p:nvSpPr>
          <p:cNvPr id="21" name="TextBox 5">
            <a:extLst>
              <a:ext uri="{FF2B5EF4-FFF2-40B4-BE49-F238E27FC236}">
                <a16:creationId xmlns:a16="http://schemas.microsoft.com/office/drawing/2014/main" id="{AEAA91FF-1FF9-4F09-9F5E-B14D249D991B}"/>
              </a:ext>
            </a:extLst>
          </p:cNvPr>
          <p:cNvSpPr txBox="1"/>
          <p:nvPr/>
        </p:nvSpPr>
        <p:spPr>
          <a:xfrm>
            <a:off x="8784" y="6431630"/>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pic>
        <p:nvPicPr>
          <p:cNvPr id="2" name="Imagen 1">
            <a:extLst>
              <a:ext uri="{FF2B5EF4-FFF2-40B4-BE49-F238E27FC236}">
                <a16:creationId xmlns:a16="http://schemas.microsoft.com/office/drawing/2014/main" id="{21F6E705-E1F2-466F-8455-B228DC5CC713}"/>
              </a:ext>
            </a:extLst>
          </p:cNvPr>
          <p:cNvPicPr>
            <a:picLocks noChangeAspect="1"/>
          </p:cNvPicPr>
          <p:nvPr/>
        </p:nvPicPr>
        <p:blipFill>
          <a:blip r:embed="rId4"/>
          <a:stretch>
            <a:fillRect/>
          </a:stretch>
        </p:blipFill>
        <p:spPr>
          <a:xfrm>
            <a:off x="482827" y="960231"/>
            <a:ext cx="6388836" cy="914355"/>
          </a:xfrm>
          <a:prstGeom prst="rect">
            <a:avLst/>
          </a:prstGeom>
          <a:ln>
            <a:solidFill>
              <a:schemeClr val="tx1"/>
            </a:solidFill>
          </a:ln>
        </p:spPr>
      </p:pic>
      <p:sp>
        <p:nvSpPr>
          <p:cNvPr id="14" name="CuadroTexto 13">
            <a:extLst>
              <a:ext uri="{FF2B5EF4-FFF2-40B4-BE49-F238E27FC236}">
                <a16:creationId xmlns:a16="http://schemas.microsoft.com/office/drawing/2014/main" id="{64C5B596-F8D7-48A1-A3EB-77AC236682A6}"/>
              </a:ext>
            </a:extLst>
          </p:cNvPr>
          <p:cNvSpPr txBox="1"/>
          <p:nvPr/>
        </p:nvSpPr>
        <p:spPr>
          <a:xfrm>
            <a:off x="-9333" y="430722"/>
            <a:ext cx="9744174" cy="477054"/>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Artículos: CONDUCCIÓN AUTÓNOMA (1972 – 2020)</a:t>
            </a:r>
          </a:p>
        </p:txBody>
      </p:sp>
      <p:sp>
        <p:nvSpPr>
          <p:cNvPr id="6" name="Rectángulo 5">
            <a:extLst>
              <a:ext uri="{FF2B5EF4-FFF2-40B4-BE49-F238E27FC236}">
                <a16:creationId xmlns:a16="http://schemas.microsoft.com/office/drawing/2014/main" id="{590308E3-F7F1-4F99-92C9-B5510C153C74}"/>
              </a:ext>
            </a:extLst>
          </p:cNvPr>
          <p:cNvSpPr/>
          <p:nvPr/>
        </p:nvSpPr>
        <p:spPr>
          <a:xfrm>
            <a:off x="8914267" y="1238190"/>
            <a:ext cx="1969322" cy="369332"/>
          </a:xfrm>
          <a:prstGeom prst="rect">
            <a:avLst/>
          </a:prstGeom>
          <a:solidFill>
            <a:srgbClr val="4DB8C7"/>
          </a:solidFill>
          <a:ln>
            <a:noFill/>
          </a:ln>
        </p:spPr>
        <p:txBody>
          <a:bodyPr wrap="none">
            <a:spAutoFit/>
          </a:bodyPr>
          <a:lstStyle/>
          <a:p>
            <a:pPr algn="ctr"/>
            <a:r>
              <a:rPr lang="es-EC" b="1" dirty="0">
                <a:solidFill>
                  <a:schemeClr val="bg1"/>
                </a:solidFill>
                <a:effectLst>
                  <a:outerShdw blurRad="38100" dist="38100" dir="2700000" algn="tl">
                    <a:srgbClr val="000000">
                      <a:alpha val="43137"/>
                    </a:srgbClr>
                  </a:outerShdw>
                </a:effectLst>
                <a:latin typeface="Bell MT" panose="02020503060305020303" pitchFamily="18" charset="0"/>
              </a:rPr>
              <a:t>207 ARTÍCULOS</a:t>
            </a:r>
          </a:p>
        </p:txBody>
      </p:sp>
      <p:sp>
        <p:nvSpPr>
          <p:cNvPr id="8" name="Flecha: a la derecha 7">
            <a:extLst>
              <a:ext uri="{FF2B5EF4-FFF2-40B4-BE49-F238E27FC236}">
                <a16:creationId xmlns:a16="http://schemas.microsoft.com/office/drawing/2014/main" id="{CBA40EF3-2EE3-465F-937E-24853F9B3518}"/>
              </a:ext>
            </a:extLst>
          </p:cNvPr>
          <p:cNvSpPr/>
          <p:nvPr/>
        </p:nvSpPr>
        <p:spPr>
          <a:xfrm>
            <a:off x="7147419" y="1179555"/>
            <a:ext cx="1291905" cy="477054"/>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sp>
        <p:nvSpPr>
          <p:cNvPr id="24" name="TextBox 2">
            <a:extLst>
              <a:ext uri="{FF2B5EF4-FFF2-40B4-BE49-F238E27FC236}">
                <a16:creationId xmlns:a16="http://schemas.microsoft.com/office/drawing/2014/main" id="{460421EA-96E4-40E5-A2F5-2BC1F6031D37}"/>
              </a:ext>
            </a:extLst>
          </p:cNvPr>
          <p:cNvSpPr txBox="1"/>
          <p:nvPr/>
        </p:nvSpPr>
        <p:spPr>
          <a:xfrm>
            <a:off x="3208455" y="5873755"/>
            <a:ext cx="5775090" cy="276999"/>
          </a:xfrm>
          <a:prstGeom prst="rect">
            <a:avLst/>
          </a:prstGeom>
          <a:noFill/>
        </p:spPr>
        <p:txBody>
          <a:bodyPr wrap="square" rtlCol="0">
            <a:spAutoFit/>
          </a:bodyPr>
          <a:lstStyle/>
          <a:p>
            <a:pPr algn="ctr"/>
            <a:r>
              <a:rPr lang="es-EC" sz="1200" b="1" dirty="0">
                <a:latin typeface="+mj-lt"/>
              </a:rPr>
              <a:t>Fig. 3. </a:t>
            </a:r>
            <a:r>
              <a:rPr lang="es-EC" sz="1200" dirty="0">
                <a:latin typeface="+mj-lt"/>
              </a:rPr>
              <a:t>Búsqueda en SCOPUS (Conducción Autónoma). Artículos por </a:t>
            </a:r>
            <a:r>
              <a:rPr lang="es-EC" sz="1200" dirty="0" err="1">
                <a:latin typeface="+mj-lt"/>
              </a:rPr>
              <a:t>afilicación</a:t>
            </a:r>
            <a:r>
              <a:rPr lang="es-EC" sz="1200" dirty="0">
                <a:latin typeface="+mj-lt"/>
              </a:rPr>
              <a:t> </a:t>
            </a:r>
            <a:r>
              <a:rPr lang="es-EC" sz="1200" b="1" dirty="0">
                <a:latin typeface="+mj-lt"/>
              </a:rPr>
              <a:t>[1].</a:t>
            </a:r>
          </a:p>
        </p:txBody>
      </p:sp>
      <p:pic>
        <p:nvPicPr>
          <p:cNvPr id="4" name="Imagen 3">
            <a:extLst>
              <a:ext uri="{FF2B5EF4-FFF2-40B4-BE49-F238E27FC236}">
                <a16:creationId xmlns:a16="http://schemas.microsoft.com/office/drawing/2014/main" id="{CE0CA13E-D1CC-4D95-AF66-DD7EB96B803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8455" y="2248102"/>
            <a:ext cx="5775090" cy="3621778"/>
          </a:xfrm>
          <a:prstGeom prst="rect">
            <a:avLst/>
          </a:prstGeom>
          <a:ln>
            <a:solidFill>
              <a:schemeClr val="tx1"/>
            </a:solidFill>
          </a:ln>
        </p:spPr>
      </p:pic>
      <p:pic>
        <p:nvPicPr>
          <p:cNvPr id="13" name="Picture 6" descr="Universidad Politécnica de Madrid">
            <a:extLst>
              <a:ext uri="{FF2B5EF4-FFF2-40B4-BE49-F238E27FC236}">
                <a16:creationId xmlns:a16="http://schemas.microsoft.com/office/drawing/2014/main" id="{87D4EB2D-0046-4AFA-B9E4-E4BEF75C055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42287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9331"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5</a:t>
            </a:fld>
            <a:endParaRPr lang="es-EC"/>
          </a:p>
        </p:txBody>
      </p:sp>
      <p:pic>
        <p:nvPicPr>
          <p:cNvPr id="12" name="Picture 6" descr="Universidad Politécnica de Madrid">
            <a:extLst>
              <a:ext uri="{FF2B5EF4-FFF2-40B4-BE49-F238E27FC236}">
                <a16:creationId xmlns:a16="http://schemas.microsoft.com/office/drawing/2014/main" id="{08BF2DE1-AF0F-4B5F-9315-6E4EF1E9633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6100697"/>
            <a:ext cx="984319" cy="757303"/>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9F0EE76B-3EFF-4593-9D69-959C8B0AC4D8}"/>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“Massachusetts Institute of Technology"</a:t>
            </a:r>
          </a:p>
        </p:txBody>
      </p:sp>
      <p:sp>
        <p:nvSpPr>
          <p:cNvPr id="11" name="TextBox 5">
            <a:extLst>
              <a:ext uri="{FF2B5EF4-FFF2-40B4-BE49-F238E27FC236}">
                <a16:creationId xmlns:a16="http://schemas.microsoft.com/office/drawing/2014/main" id="{9D0E3DA5-8346-469A-A0C3-864EF44AB719}"/>
              </a:ext>
            </a:extLst>
          </p:cNvPr>
          <p:cNvSpPr txBox="1"/>
          <p:nvPr/>
        </p:nvSpPr>
        <p:spPr>
          <a:xfrm>
            <a:off x="8784" y="6431630"/>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pic>
        <p:nvPicPr>
          <p:cNvPr id="16" name="Imagen 15" descr="Gráfico, Gráfico de líneas&#10;&#10;Descripción generada automáticamente">
            <a:extLst>
              <a:ext uri="{FF2B5EF4-FFF2-40B4-BE49-F238E27FC236}">
                <a16:creationId xmlns:a16="http://schemas.microsoft.com/office/drawing/2014/main" id="{DB4610B3-67CA-42DE-8BE0-3A505762392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2176" y="2219885"/>
            <a:ext cx="5775089" cy="3621777"/>
          </a:xfrm>
          <a:prstGeom prst="rect">
            <a:avLst/>
          </a:prstGeom>
          <a:ln>
            <a:solidFill>
              <a:schemeClr val="tx1"/>
            </a:solidFill>
          </a:ln>
        </p:spPr>
      </p:pic>
      <p:pic>
        <p:nvPicPr>
          <p:cNvPr id="21" name="Imagen 20">
            <a:extLst>
              <a:ext uri="{FF2B5EF4-FFF2-40B4-BE49-F238E27FC236}">
                <a16:creationId xmlns:a16="http://schemas.microsoft.com/office/drawing/2014/main" id="{D7A3016F-E962-4480-AB29-8383ABF97141}"/>
              </a:ext>
            </a:extLst>
          </p:cNvPr>
          <p:cNvPicPr>
            <a:picLocks noChangeAspect="1"/>
          </p:cNvPicPr>
          <p:nvPr/>
        </p:nvPicPr>
        <p:blipFill>
          <a:blip r:embed="rId6"/>
          <a:stretch>
            <a:fillRect/>
          </a:stretch>
        </p:blipFill>
        <p:spPr>
          <a:xfrm>
            <a:off x="482827" y="960231"/>
            <a:ext cx="6388836" cy="914355"/>
          </a:xfrm>
          <a:prstGeom prst="rect">
            <a:avLst/>
          </a:prstGeom>
          <a:ln>
            <a:solidFill>
              <a:schemeClr val="tx1"/>
            </a:solidFill>
          </a:ln>
        </p:spPr>
      </p:pic>
      <p:sp>
        <p:nvSpPr>
          <p:cNvPr id="22" name="Rectángulo 21">
            <a:extLst>
              <a:ext uri="{FF2B5EF4-FFF2-40B4-BE49-F238E27FC236}">
                <a16:creationId xmlns:a16="http://schemas.microsoft.com/office/drawing/2014/main" id="{4299DA27-D829-4B48-8833-58D45AD426C7}"/>
              </a:ext>
            </a:extLst>
          </p:cNvPr>
          <p:cNvSpPr/>
          <p:nvPr/>
        </p:nvSpPr>
        <p:spPr>
          <a:xfrm>
            <a:off x="8975983" y="1238190"/>
            <a:ext cx="1845891" cy="369332"/>
          </a:xfrm>
          <a:prstGeom prst="rect">
            <a:avLst/>
          </a:prstGeom>
          <a:solidFill>
            <a:srgbClr val="4DB8C7"/>
          </a:solidFill>
          <a:ln>
            <a:noFill/>
          </a:ln>
        </p:spPr>
        <p:txBody>
          <a:bodyPr wrap="none">
            <a:spAutoFit/>
          </a:bodyPr>
          <a:lstStyle/>
          <a:p>
            <a:pPr algn="ctr"/>
            <a:r>
              <a:rPr lang="es-EC" b="1" dirty="0">
                <a:solidFill>
                  <a:schemeClr val="bg1"/>
                </a:solidFill>
                <a:effectLst>
                  <a:outerShdw blurRad="38100" dist="38100" dir="2700000" algn="tl">
                    <a:srgbClr val="000000">
                      <a:alpha val="43137"/>
                    </a:srgbClr>
                  </a:outerShdw>
                </a:effectLst>
                <a:latin typeface="Bell MT" panose="02020503060305020303" pitchFamily="18" charset="0"/>
              </a:rPr>
              <a:t>53 ARTÍCULOS</a:t>
            </a:r>
          </a:p>
        </p:txBody>
      </p:sp>
      <p:sp>
        <p:nvSpPr>
          <p:cNvPr id="23" name="Flecha: a la derecha 22">
            <a:extLst>
              <a:ext uri="{FF2B5EF4-FFF2-40B4-BE49-F238E27FC236}">
                <a16:creationId xmlns:a16="http://schemas.microsoft.com/office/drawing/2014/main" id="{BB3AB72D-D011-4D74-A80E-CD491E51B01B}"/>
              </a:ext>
            </a:extLst>
          </p:cNvPr>
          <p:cNvSpPr/>
          <p:nvPr/>
        </p:nvSpPr>
        <p:spPr>
          <a:xfrm>
            <a:off x="7147419" y="1179555"/>
            <a:ext cx="1291905" cy="477054"/>
          </a:xfrm>
          <a:prstGeom prst="rightArrow">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C"/>
          </a:p>
        </p:txBody>
      </p:sp>
      <p:pic>
        <p:nvPicPr>
          <p:cNvPr id="8" name="Imagen 7" descr="Imagen que contiene Gráfico&#10;&#10;Descripción generada automáticamente">
            <a:extLst>
              <a:ext uri="{FF2B5EF4-FFF2-40B4-BE49-F238E27FC236}">
                <a16:creationId xmlns:a16="http://schemas.microsoft.com/office/drawing/2014/main" id="{746AAC2D-DAF0-4EAA-8051-0DDF4ACD6D1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107662" y="2236727"/>
            <a:ext cx="5775090" cy="3621778"/>
          </a:xfrm>
          <a:prstGeom prst="rect">
            <a:avLst/>
          </a:prstGeom>
          <a:ln>
            <a:solidFill>
              <a:schemeClr val="tx1"/>
            </a:solidFill>
          </a:ln>
        </p:spPr>
      </p:pic>
      <p:sp>
        <p:nvSpPr>
          <p:cNvPr id="25" name="TextBox 2">
            <a:extLst>
              <a:ext uri="{FF2B5EF4-FFF2-40B4-BE49-F238E27FC236}">
                <a16:creationId xmlns:a16="http://schemas.microsoft.com/office/drawing/2014/main" id="{E6A407AA-DC8C-4217-B590-3ED7F6938ABD}"/>
              </a:ext>
            </a:extLst>
          </p:cNvPr>
          <p:cNvSpPr txBox="1"/>
          <p:nvPr/>
        </p:nvSpPr>
        <p:spPr>
          <a:xfrm>
            <a:off x="302175" y="5841663"/>
            <a:ext cx="5775089" cy="276999"/>
          </a:xfrm>
          <a:prstGeom prst="rect">
            <a:avLst/>
          </a:prstGeom>
          <a:noFill/>
        </p:spPr>
        <p:txBody>
          <a:bodyPr wrap="square" rtlCol="0">
            <a:spAutoFit/>
          </a:bodyPr>
          <a:lstStyle/>
          <a:p>
            <a:pPr algn="ctr"/>
            <a:r>
              <a:rPr lang="es-EC" sz="1200" b="1" dirty="0">
                <a:latin typeface="+mj-lt"/>
              </a:rPr>
              <a:t>Fig. 4. </a:t>
            </a:r>
            <a:r>
              <a:rPr lang="es-EC" sz="1200" dirty="0">
                <a:latin typeface="+mj-lt"/>
              </a:rPr>
              <a:t>Búsqueda en SCOPUS (Conducción Autónoma). Artículos por año. </a:t>
            </a:r>
            <a:r>
              <a:rPr lang="es-EC" sz="1200" b="1" dirty="0">
                <a:latin typeface="+mj-lt"/>
              </a:rPr>
              <a:t>[1].</a:t>
            </a:r>
          </a:p>
        </p:txBody>
      </p:sp>
      <p:sp>
        <p:nvSpPr>
          <p:cNvPr id="26" name="TextBox 2">
            <a:extLst>
              <a:ext uri="{FF2B5EF4-FFF2-40B4-BE49-F238E27FC236}">
                <a16:creationId xmlns:a16="http://schemas.microsoft.com/office/drawing/2014/main" id="{E1E1F3D8-ABBD-4242-8920-8EDFDAFBF7C2}"/>
              </a:ext>
            </a:extLst>
          </p:cNvPr>
          <p:cNvSpPr txBox="1"/>
          <p:nvPr/>
        </p:nvSpPr>
        <p:spPr>
          <a:xfrm>
            <a:off x="6114733" y="5813481"/>
            <a:ext cx="5775091" cy="276999"/>
          </a:xfrm>
          <a:prstGeom prst="rect">
            <a:avLst/>
          </a:prstGeom>
          <a:noFill/>
        </p:spPr>
        <p:txBody>
          <a:bodyPr wrap="square" rtlCol="0">
            <a:spAutoFit/>
          </a:bodyPr>
          <a:lstStyle/>
          <a:p>
            <a:pPr algn="ctr"/>
            <a:r>
              <a:rPr lang="es-EC" sz="1200" b="1" dirty="0">
                <a:latin typeface="+mj-lt"/>
              </a:rPr>
              <a:t>Fig. 5. </a:t>
            </a:r>
            <a:r>
              <a:rPr lang="es-EC" sz="1200" dirty="0">
                <a:latin typeface="+mj-lt"/>
              </a:rPr>
              <a:t>Búsqueda en SCOPUS (Conducción Autónoma). Artículos por fuente. </a:t>
            </a:r>
            <a:r>
              <a:rPr lang="es-EC" sz="1200" b="1" dirty="0">
                <a:latin typeface="+mj-lt"/>
              </a:rPr>
              <a:t>[1].</a:t>
            </a:r>
          </a:p>
        </p:txBody>
      </p:sp>
      <p:pic>
        <p:nvPicPr>
          <p:cNvPr id="15" name="Picture 6" descr="Universidad Politécnica de Madrid">
            <a:extLst>
              <a:ext uri="{FF2B5EF4-FFF2-40B4-BE49-F238E27FC236}">
                <a16:creationId xmlns:a16="http://schemas.microsoft.com/office/drawing/2014/main" id="{A3856431-A673-404C-B050-77DBD9F707C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3896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6</a:t>
            </a:fld>
            <a:endParaRPr lang="es-EC"/>
          </a:p>
        </p:txBody>
      </p:sp>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extLst>
              <p:ext uri="{D42A27DB-BD31-4B8C-83A1-F6EECF244321}">
                <p14:modId xmlns:p14="http://schemas.microsoft.com/office/powerpoint/2010/main" val="2929677514"/>
              </p:ext>
            </p:extLst>
          </p:nvPr>
        </p:nvGraphicFramePr>
        <p:xfrm>
          <a:off x="81793" y="872725"/>
          <a:ext cx="12026388" cy="5006105"/>
        </p:xfrm>
        <a:graphic>
          <a:graphicData uri="http://schemas.openxmlformats.org/drawingml/2006/table">
            <a:tbl>
              <a:tblPr>
                <a:tableStyleId>{2D5ABB26-0587-4C30-8999-92F81FD0307C}</a:tableStyleId>
              </a:tblPr>
              <a:tblGrid>
                <a:gridCol w="207527">
                  <a:extLst>
                    <a:ext uri="{9D8B030D-6E8A-4147-A177-3AD203B41FA5}">
                      <a16:colId xmlns:a16="http://schemas.microsoft.com/office/drawing/2014/main" val="3828620138"/>
                    </a:ext>
                  </a:extLst>
                </a:gridCol>
                <a:gridCol w="1837519">
                  <a:extLst>
                    <a:ext uri="{9D8B030D-6E8A-4147-A177-3AD203B41FA5}">
                      <a16:colId xmlns:a16="http://schemas.microsoft.com/office/drawing/2014/main" val="1320676258"/>
                    </a:ext>
                  </a:extLst>
                </a:gridCol>
                <a:gridCol w="6178961">
                  <a:extLst>
                    <a:ext uri="{9D8B030D-6E8A-4147-A177-3AD203B41FA5}">
                      <a16:colId xmlns:a16="http://schemas.microsoft.com/office/drawing/2014/main" val="831503089"/>
                    </a:ext>
                  </a:extLst>
                </a:gridCol>
                <a:gridCol w="1439631">
                  <a:extLst>
                    <a:ext uri="{9D8B030D-6E8A-4147-A177-3AD203B41FA5}">
                      <a16:colId xmlns:a16="http://schemas.microsoft.com/office/drawing/2014/main" val="226368450"/>
                    </a:ext>
                  </a:extLst>
                </a:gridCol>
                <a:gridCol w="1083982">
                  <a:extLst>
                    <a:ext uri="{9D8B030D-6E8A-4147-A177-3AD203B41FA5}">
                      <a16:colId xmlns:a16="http://schemas.microsoft.com/office/drawing/2014/main" val="1339957589"/>
                    </a:ext>
                  </a:extLst>
                </a:gridCol>
                <a:gridCol w="1278768">
                  <a:extLst>
                    <a:ext uri="{9D8B030D-6E8A-4147-A177-3AD203B41FA5}">
                      <a16:colId xmlns:a16="http://schemas.microsoft.com/office/drawing/2014/main" val="2273159965"/>
                    </a:ext>
                  </a:extLst>
                </a:gridCol>
              </a:tblGrid>
              <a:tr h="158348">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CAT.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97870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4</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i="1" u="none" strike="noStrike" dirty="0" err="1">
                          <a:solidFill>
                            <a:schemeClr val="tx1"/>
                          </a:solidFill>
                          <a:effectLst/>
                          <a:latin typeface="Times New Roman" panose="02020603050405020304" pitchFamily="18" charset="0"/>
                          <a:cs typeface="Times New Roman" panose="02020603050405020304" pitchFamily="18" charset="0"/>
                        </a:rPr>
                        <a:t>DiversityGAN</a:t>
                      </a:r>
                      <a:r>
                        <a:rPr lang="en-US" sz="900" i="1" u="none" strike="noStrike" dirty="0">
                          <a:solidFill>
                            <a:schemeClr val="tx1"/>
                          </a:solidFill>
                          <a:effectLst/>
                          <a:latin typeface="Times New Roman" panose="02020603050405020304" pitchFamily="18" charset="0"/>
                          <a:cs typeface="Times New Roman" panose="02020603050405020304" pitchFamily="18" charset="0"/>
                        </a:rPr>
                        <a:t>: Diversity-Aware Vehicle Motion Prediction via Latent Semantic Sampling </a:t>
                      </a:r>
                      <a:r>
                        <a:rPr lang="en-US" sz="900" u="none" strike="noStrike" dirty="0">
                          <a:solidFill>
                            <a:schemeClr val="tx1"/>
                          </a:solidFill>
                          <a:effectLst/>
                          <a:latin typeface="Times New Roman" panose="02020603050405020304" pitchFamily="18" charset="0"/>
                          <a:cs typeface="Times New Roman" panose="02020603050405020304" pitchFamily="18" charset="0"/>
                        </a:rPr>
                        <a:t>/ </a:t>
                      </a:r>
                      <a:r>
                        <a:rPr lang="es-EC" sz="900" u="none" strike="noStrike" dirty="0" err="1">
                          <a:solidFill>
                            <a:schemeClr val="tx1"/>
                          </a:solidFill>
                          <a:effectLst/>
                          <a:latin typeface="Times New Roman" panose="02020603050405020304" pitchFamily="18" charset="0"/>
                          <a:cs typeface="Times New Roman" panose="02020603050405020304" pitchFamily="18" charset="0"/>
                        </a:rPr>
                        <a:t>DiversityGAN</a:t>
                      </a:r>
                      <a:r>
                        <a:rPr lang="es-EC" sz="900" u="none" strike="noStrike" dirty="0">
                          <a:solidFill>
                            <a:schemeClr val="tx1"/>
                          </a:solidFill>
                          <a:effectLst/>
                          <a:latin typeface="Times New Roman" panose="02020603050405020304" pitchFamily="18" charset="0"/>
                          <a:cs typeface="Times New Roman" panose="02020603050405020304" pitchFamily="18" charset="0"/>
                        </a:rPr>
                        <a:t>: predicción de movimiento de vehículos consciente de la diversidad mediante muestreo semántico latente</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generar trayectorias realistas y diversas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vehículos.</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el método logra 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precisión de predicción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vanguardia, al tiempo que obtiene 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cobertura de trayectoria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manera eficiente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agregar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etiquetas semánticas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más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complicadas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como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interacciones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explorar otros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métodos de muestreo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algn="just" fontAlgn="b"/>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Keywords</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Computer</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Vision</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for</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Transportation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Intelligent</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Transportation</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Systems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Representation</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err="1">
                          <a:solidFill>
                            <a:schemeClr val="tx1"/>
                          </a:solidFill>
                          <a:effectLst/>
                          <a:latin typeface="Times New Roman" panose="02020603050405020304" pitchFamily="18" charset="0"/>
                          <a:cs typeface="Times New Roman" panose="02020603050405020304" pitchFamily="18" charset="0"/>
                        </a:rPr>
                        <a:t>Learning</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IEEE Robotics and Automation Letters</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 5 (4), art. no. 9127831, pp. 5089-5096.</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3036636"/>
                  </a:ext>
                </a:extLst>
              </a:tr>
              <a:tr h="1194808">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1" u="none" strike="noStrike" dirty="0">
                          <a:solidFill>
                            <a:schemeClr val="tx1"/>
                          </a:solidFill>
                          <a:effectLst/>
                          <a:latin typeface="Times New Roman" panose="02020603050405020304" pitchFamily="18" charset="0"/>
                          <a:cs typeface="Times New Roman" panose="02020603050405020304" pitchFamily="18" charset="0"/>
                        </a:rPr>
                        <a:t>Autonomous driving systems hardware and software architecture exploration: optimizing latency and cost </a:t>
                      </a:r>
                      <a:r>
                        <a:rPr lang="en-US" sz="900" b="0" i="1" u="none" strike="noStrike" dirty="0" err="1">
                          <a:solidFill>
                            <a:schemeClr val="tx1"/>
                          </a:solidFill>
                          <a:effectLst/>
                          <a:latin typeface="Times New Roman" panose="02020603050405020304" pitchFamily="18" charset="0"/>
                          <a:cs typeface="Times New Roman" panose="02020603050405020304" pitchFamily="18" charset="0"/>
                        </a:rPr>
                        <a:t>undersafety</a:t>
                      </a:r>
                      <a:r>
                        <a:rPr lang="en-US" sz="900" b="0" i="1" u="none" strike="noStrike" dirty="0">
                          <a:solidFill>
                            <a:schemeClr val="tx1"/>
                          </a:solidFill>
                          <a:effectLst/>
                          <a:latin typeface="Times New Roman" panose="02020603050405020304" pitchFamily="18" charset="0"/>
                          <a:cs typeface="Times New Roman" panose="02020603050405020304" pitchFamily="18" charset="0"/>
                        </a:rPr>
                        <a:t> constraints</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Exploración de la arquitectura de hardware y software de los sistemas de conducción autónoma: optimización de la latencia y el costo en condiciones de seguridad restricciones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una formulación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optimización lineal</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capturar las compensaciones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encontrar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sistemáticamente arquitecturas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relevantes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 latencia y costo óptimos</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capacidad de procesamiento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vehículo autónomo</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hacer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cumplir todas las restricciones de seguridad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en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arquitectura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conduce a 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aumento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el peor de los casos del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17% en la latencia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del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18% en el costo de componentes por vehículo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modelo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cuantitativo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riesgo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falla de hardware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cuantificar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esta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compensación.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Tener en cuenta los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cambios en los atributos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tarea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incurridos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por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actualizaciones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software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o eventos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mantenimiento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autonomy; functional allocation; latency; safety; systems architecture</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Systems Engineering</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 23 (3), pp. 327-337.</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187789"/>
                  </a:ext>
                </a:extLst>
              </a:tr>
              <a:tr h="104674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1" u="none" strike="noStrike" dirty="0">
                          <a:solidFill>
                            <a:schemeClr val="tx1"/>
                          </a:solidFill>
                          <a:effectLst/>
                          <a:latin typeface="Times New Roman" panose="02020603050405020304" pitchFamily="18" charset="0"/>
                          <a:cs typeface="Times New Roman" panose="02020603050405020304" pitchFamily="18" charset="0"/>
                        </a:rPr>
                        <a:t>Learning Robust Control Policies for End-to-End Autonomous Driving From Data-Driven Simulation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Aprendizaje de políticas de control robustas para la conducción autónoma de un extremo a otro a partir de datos Simulación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CREAN: </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UN SIMULADOR</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SIMULACIÓN: </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CARLA, </a:t>
                      </a: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PRUEBAS REALES: </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VEHÍCULO AUTÓNOMO.</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 motor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entrenamiento y simulación basado en datos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trayectorias reales recopiladas por humanos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 través de un entorno) capaz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aprender políticas de control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vehículos autónomos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extremo a extremo utilizando solo recompensas escasas.(VISTA).</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validan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la política aprendida a bordo de 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vehículo autónomo a gran escala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incluso 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escenarios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nunca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antes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encontrados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como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nuevas carreteras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situaciones novedosas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complejas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cercanas a choques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ampliar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al aprendizaje sólido de políticas más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complejas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como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navegación punto a punto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evitación de objetos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los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cambios de carril</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autonomous agents; data-driven simulation; </a:t>
                      </a: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Deep learning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in robotics and automation; </a:t>
                      </a: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real world reinforcement learning</a:t>
                      </a:r>
                      <a:endPar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IEEE Robotics and Automation Letters</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 5 (2), art. no. 8957584, pp. 1143-1150.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3 times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8354840"/>
                  </a:ext>
                </a:extLst>
              </a:tr>
              <a:tr h="1148041">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1" u="none" strike="noStrike" dirty="0">
                          <a:solidFill>
                            <a:schemeClr val="tx1"/>
                          </a:solidFill>
                          <a:effectLst/>
                          <a:latin typeface="Times New Roman" panose="02020603050405020304" pitchFamily="18" charset="0"/>
                          <a:cs typeface="Times New Roman" panose="02020603050405020304" pitchFamily="18" charset="0"/>
                        </a:rPr>
                        <a:t>Autonomous navigation in inclement weather based on a localizing ground penetrating radar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Navegación autónoma en condiciones meteorológicas adversas basada en un radar de penetración terrestre de localización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PRUEBAS REALES: </a:t>
                      </a:r>
                      <a:r>
                        <a:rPr lang="es-EC" sz="900" b="1" i="1"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VEHÍCULO AUTÓNOMO</a:t>
                      </a:r>
                      <a:endPar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utilizar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un radar de penetración terrestre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(GPR) 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obtener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localización precisa del vehículo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Mediante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mapeo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la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localización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usando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características debajo del suelo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obtenemos características que son estables en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tiempo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mantienen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su apariencia durante las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condiciones climáticas y de iluminación cambiantes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solución en 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vehículo autónomo a gran escala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se evaluó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rendimiento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más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17 km de datos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prueba en una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variedad de condiciones climáticas desafiantes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investigar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métodos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que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modelen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explícitamente los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cambios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reflexión inducidos por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temperatura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humedad</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así como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técnicas de localización global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basadas en agregación para una inicialización precisa incluso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sin GPS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t>
                      </a:r>
                    </a:p>
                    <a:p>
                      <a:pPr algn="just" fontAlgn="b"/>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Shared vehicles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autonomous vehicles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parking</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commuting, mobile phone data</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agent-based model</a:t>
                      </a:r>
                      <a:endParaRPr lang="es-EC" sz="900" b="1"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IEEE Robotics and Automation Letters</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 5 (2), art. no. 9013076, pp. 3267-3274.</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63590141"/>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“Massachusetts Institute of Technology"</a:t>
            </a:r>
          </a:p>
        </p:txBody>
      </p:sp>
      <p:sp>
        <p:nvSpPr>
          <p:cNvPr id="14" name="TextBox 5">
            <a:extLst>
              <a:ext uri="{FF2B5EF4-FFF2-40B4-BE49-F238E27FC236}">
                <a16:creationId xmlns:a16="http://schemas.microsoft.com/office/drawing/2014/main" id="{52D18DD2-BE5B-40CE-AF3B-59ED3ABE64CB}"/>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sp>
        <p:nvSpPr>
          <p:cNvPr id="13" name="TextBox 2">
            <a:extLst>
              <a:ext uri="{FF2B5EF4-FFF2-40B4-BE49-F238E27FC236}">
                <a16:creationId xmlns:a16="http://schemas.microsoft.com/office/drawing/2014/main" id="{1346AA90-410B-406E-A07F-4ADB4A3E3383}"/>
              </a:ext>
            </a:extLst>
          </p:cNvPr>
          <p:cNvSpPr txBox="1"/>
          <p:nvPr/>
        </p:nvSpPr>
        <p:spPr>
          <a:xfrm>
            <a:off x="81792" y="5878830"/>
            <a:ext cx="12026387" cy="276999"/>
          </a:xfrm>
          <a:prstGeom prst="rect">
            <a:avLst/>
          </a:prstGeom>
          <a:noFill/>
        </p:spPr>
        <p:txBody>
          <a:bodyPr wrap="square" rtlCol="0">
            <a:spAutoFit/>
          </a:bodyPr>
          <a:lstStyle/>
          <a:p>
            <a:pPr algn="ctr"/>
            <a:r>
              <a:rPr lang="es-EC" sz="1200" b="1" dirty="0">
                <a:latin typeface="+mj-lt"/>
              </a:rPr>
              <a:t>Tabla. 2. </a:t>
            </a:r>
            <a:r>
              <a:rPr lang="es-EC" sz="1200" dirty="0">
                <a:latin typeface="+mj-lt"/>
              </a:rPr>
              <a:t>Conducción Autónoma: principales artículos (2018-2021) por fecha (descendente). “Massachusetts </a:t>
            </a:r>
            <a:r>
              <a:rPr lang="es-EC" sz="1200" dirty="0" err="1">
                <a:latin typeface="+mj-lt"/>
              </a:rPr>
              <a:t>Institute</a:t>
            </a:r>
            <a:r>
              <a:rPr lang="es-EC" sz="1200" dirty="0">
                <a:latin typeface="+mj-lt"/>
              </a:rPr>
              <a:t> </a:t>
            </a:r>
            <a:r>
              <a:rPr lang="es-EC" sz="1200" dirty="0" err="1">
                <a:latin typeface="+mj-lt"/>
              </a:rPr>
              <a:t>of</a:t>
            </a:r>
            <a:r>
              <a:rPr lang="es-EC" sz="1200" dirty="0">
                <a:latin typeface="+mj-lt"/>
              </a:rPr>
              <a:t> </a:t>
            </a:r>
            <a:r>
              <a:rPr lang="es-EC" sz="1200" dirty="0" err="1">
                <a:latin typeface="+mj-lt"/>
              </a:rPr>
              <a:t>Technology</a:t>
            </a:r>
            <a:r>
              <a:rPr lang="es-EC" sz="1200" dirty="0">
                <a:latin typeface="+mj-lt"/>
              </a:rPr>
              <a:t>" </a:t>
            </a:r>
            <a:r>
              <a:rPr lang="es-EC" sz="1200" b="1" dirty="0">
                <a:latin typeface="+mj-lt"/>
              </a:rPr>
              <a:t>[1].</a:t>
            </a:r>
          </a:p>
        </p:txBody>
      </p:sp>
      <p:pic>
        <p:nvPicPr>
          <p:cNvPr id="15" name="Imagen 14">
            <a:extLst>
              <a:ext uri="{FF2B5EF4-FFF2-40B4-BE49-F238E27FC236}">
                <a16:creationId xmlns:a16="http://schemas.microsoft.com/office/drawing/2014/main" id="{DAD96BFE-DA30-43D9-9131-C5AE534FC5C0}"/>
              </a:ext>
            </a:extLst>
          </p:cNvPr>
          <p:cNvPicPr>
            <a:picLocks noChangeAspect="1"/>
          </p:cNvPicPr>
          <p:nvPr/>
        </p:nvPicPr>
        <p:blipFill>
          <a:blip r:embed="rId4"/>
          <a:stretch>
            <a:fillRect/>
          </a:stretch>
        </p:blipFill>
        <p:spPr>
          <a:xfrm>
            <a:off x="9903823" y="1127901"/>
            <a:ext cx="811726" cy="815745"/>
          </a:xfrm>
          <a:prstGeom prst="rect">
            <a:avLst/>
          </a:prstGeom>
        </p:spPr>
      </p:pic>
      <p:pic>
        <p:nvPicPr>
          <p:cNvPr id="4" name="Imagen 3">
            <a:extLst>
              <a:ext uri="{FF2B5EF4-FFF2-40B4-BE49-F238E27FC236}">
                <a16:creationId xmlns:a16="http://schemas.microsoft.com/office/drawing/2014/main" id="{E2269C37-D8D5-45A8-8988-22E461182336}"/>
              </a:ext>
            </a:extLst>
          </p:cNvPr>
          <p:cNvPicPr>
            <a:picLocks noChangeAspect="1"/>
          </p:cNvPicPr>
          <p:nvPr/>
        </p:nvPicPr>
        <p:blipFill>
          <a:blip r:embed="rId5"/>
          <a:stretch>
            <a:fillRect/>
          </a:stretch>
        </p:blipFill>
        <p:spPr>
          <a:xfrm>
            <a:off x="9903823" y="2224425"/>
            <a:ext cx="800058" cy="815745"/>
          </a:xfrm>
          <a:prstGeom prst="rect">
            <a:avLst/>
          </a:prstGeom>
        </p:spPr>
      </p:pic>
      <p:pic>
        <p:nvPicPr>
          <p:cNvPr id="6" name="Imagen 5">
            <a:extLst>
              <a:ext uri="{FF2B5EF4-FFF2-40B4-BE49-F238E27FC236}">
                <a16:creationId xmlns:a16="http://schemas.microsoft.com/office/drawing/2014/main" id="{7C9EFFF5-6A4D-4AA0-9A3C-FF156822EF14}"/>
              </a:ext>
            </a:extLst>
          </p:cNvPr>
          <p:cNvPicPr>
            <a:picLocks noChangeAspect="1"/>
          </p:cNvPicPr>
          <p:nvPr/>
        </p:nvPicPr>
        <p:blipFill>
          <a:blip r:embed="rId6"/>
          <a:stretch>
            <a:fillRect/>
          </a:stretch>
        </p:blipFill>
        <p:spPr>
          <a:xfrm>
            <a:off x="9903823" y="3409958"/>
            <a:ext cx="811842" cy="815745"/>
          </a:xfrm>
          <a:prstGeom prst="rect">
            <a:avLst/>
          </a:prstGeom>
        </p:spPr>
      </p:pic>
      <p:pic>
        <p:nvPicPr>
          <p:cNvPr id="3" name="Imagen 2">
            <a:extLst>
              <a:ext uri="{FF2B5EF4-FFF2-40B4-BE49-F238E27FC236}">
                <a16:creationId xmlns:a16="http://schemas.microsoft.com/office/drawing/2014/main" id="{C26E1CE0-0604-4E76-9D87-ABD610A72FE8}"/>
              </a:ext>
            </a:extLst>
          </p:cNvPr>
          <p:cNvPicPr>
            <a:picLocks noChangeAspect="1"/>
          </p:cNvPicPr>
          <p:nvPr/>
        </p:nvPicPr>
        <p:blipFill>
          <a:blip r:embed="rId6"/>
          <a:stretch>
            <a:fillRect/>
          </a:stretch>
        </p:blipFill>
        <p:spPr>
          <a:xfrm>
            <a:off x="9903823" y="4691757"/>
            <a:ext cx="811843" cy="815745"/>
          </a:xfrm>
          <a:prstGeom prst="rect">
            <a:avLst/>
          </a:prstGeom>
        </p:spPr>
      </p:pic>
      <p:pic>
        <p:nvPicPr>
          <p:cNvPr id="11" name="Imagen 10">
            <a:extLst>
              <a:ext uri="{FF2B5EF4-FFF2-40B4-BE49-F238E27FC236}">
                <a16:creationId xmlns:a16="http://schemas.microsoft.com/office/drawing/2014/main" id="{7059D88C-3643-4BC0-A530-9FA871A8C8E4}"/>
              </a:ext>
            </a:extLst>
          </p:cNvPr>
          <p:cNvPicPr>
            <a:picLocks noChangeAspect="1"/>
          </p:cNvPicPr>
          <p:nvPr/>
        </p:nvPicPr>
        <p:blipFill>
          <a:blip r:embed="rId7"/>
          <a:stretch>
            <a:fillRect/>
          </a:stretch>
        </p:blipFill>
        <p:spPr>
          <a:xfrm>
            <a:off x="8424863" y="1050167"/>
            <a:ext cx="1243012" cy="911335"/>
          </a:xfrm>
          <a:prstGeom prst="rect">
            <a:avLst/>
          </a:prstGeom>
        </p:spPr>
      </p:pic>
      <p:pic>
        <p:nvPicPr>
          <p:cNvPr id="16" name="Imagen 15">
            <a:extLst>
              <a:ext uri="{FF2B5EF4-FFF2-40B4-BE49-F238E27FC236}">
                <a16:creationId xmlns:a16="http://schemas.microsoft.com/office/drawing/2014/main" id="{51B2020A-2E01-4E39-B173-B3E359CC87E3}"/>
              </a:ext>
            </a:extLst>
          </p:cNvPr>
          <p:cNvPicPr>
            <a:picLocks noChangeAspect="1"/>
          </p:cNvPicPr>
          <p:nvPr/>
        </p:nvPicPr>
        <p:blipFill>
          <a:blip r:embed="rId8"/>
          <a:stretch>
            <a:fillRect/>
          </a:stretch>
        </p:blipFill>
        <p:spPr>
          <a:xfrm>
            <a:off x="8373650" y="2145027"/>
            <a:ext cx="1345438" cy="844150"/>
          </a:xfrm>
          <a:prstGeom prst="rect">
            <a:avLst/>
          </a:prstGeom>
        </p:spPr>
      </p:pic>
      <p:pic>
        <p:nvPicPr>
          <p:cNvPr id="17" name="Imagen 16">
            <a:extLst>
              <a:ext uri="{FF2B5EF4-FFF2-40B4-BE49-F238E27FC236}">
                <a16:creationId xmlns:a16="http://schemas.microsoft.com/office/drawing/2014/main" id="{61587CAB-9C51-43F4-B7A1-5D23345E28F9}"/>
              </a:ext>
            </a:extLst>
          </p:cNvPr>
          <p:cNvPicPr>
            <a:picLocks noChangeAspect="1"/>
          </p:cNvPicPr>
          <p:nvPr/>
        </p:nvPicPr>
        <p:blipFill>
          <a:blip r:embed="rId9"/>
          <a:stretch>
            <a:fillRect/>
          </a:stretch>
        </p:blipFill>
        <p:spPr>
          <a:xfrm>
            <a:off x="8373650" y="3403639"/>
            <a:ext cx="1294225" cy="916526"/>
          </a:xfrm>
          <a:prstGeom prst="rect">
            <a:avLst/>
          </a:prstGeom>
        </p:spPr>
      </p:pic>
      <p:pic>
        <p:nvPicPr>
          <p:cNvPr id="18" name="Imagen 17">
            <a:extLst>
              <a:ext uri="{FF2B5EF4-FFF2-40B4-BE49-F238E27FC236}">
                <a16:creationId xmlns:a16="http://schemas.microsoft.com/office/drawing/2014/main" id="{36CEAB4A-CF74-4FAD-AC18-4D830989F29E}"/>
              </a:ext>
            </a:extLst>
          </p:cNvPr>
          <p:cNvPicPr>
            <a:picLocks noChangeAspect="1"/>
          </p:cNvPicPr>
          <p:nvPr/>
        </p:nvPicPr>
        <p:blipFill>
          <a:blip r:embed="rId10"/>
          <a:stretch>
            <a:fillRect/>
          </a:stretch>
        </p:blipFill>
        <p:spPr>
          <a:xfrm>
            <a:off x="8371789" y="4862009"/>
            <a:ext cx="1294225" cy="524211"/>
          </a:xfrm>
          <a:prstGeom prst="rect">
            <a:avLst/>
          </a:prstGeom>
        </p:spPr>
      </p:pic>
      <p:pic>
        <p:nvPicPr>
          <p:cNvPr id="19" name="Picture 6" descr="Universidad Politécnica de Madrid">
            <a:extLst>
              <a:ext uri="{FF2B5EF4-FFF2-40B4-BE49-F238E27FC236}">
                <a16:creationId xmlns:a16="http://schemas.microsoft.com/office/drawing/2014/main" id="{58A127A8-A85C-434F-85B6-FC2B6447B8F8}"/>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25568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7</a:t>
            </a:fld>
            <a:endParaRPr lang="es-EC"/>
          </a:p>
        </p:txBody>
      </p:sp>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extLst>
              <p:ext uri="{D42A27DB-BD31-4B8C-83A1-F6EECF244321}">
                <p14:modId xmlns:p14="http://schemas.microsoft.com/office/powerpoint/2010/main" val="3875824565"/>
              </p:ext>
            </p:extLst>
          </p:nvPr>
        </p:nvGraphicFramePr>
        <p:xfrm>
          <a:off x="43693" y="901300"/>
          <a:ext cx="12102228" cy="4585568"/>
        </p:xfrm>
        <a:graphic>
          <a:graphicData uri="http://schemas.openxmlformats.org/drawingml/2006/table">
            <a:tbl>
              <a:tblPr>
                <a:tableStyleId>{2D5ABB26-0587-4C30-8999-92F81FD0307C}</a:tableStyleId>
              </a:tblPr>
              <a:tblGrid>
                <a:gridCol w="207527">
                  <a:extLst>
                    <a:ext uri="{9D8B030D-6E8A-4147-A177-3AD203B41FA5}">
                      <a16:colId xmlns:a16="http://schemas.microsoft.com/office/drawing/2014/main" val="3828620138"/>
                    </a:ext>
                  </a:extLst>
                </a:gridCol>
                <a:gridCol w="1478521">
                  <a:extLst>
                    <a:ext uri="{9D8B030D-6E8A-4147-A177-3AD203B41FA5}">
                      <a16:colId xmlns:a16="http://schemas.microsoft.com/office/drawing/2014/main" val="1320676258"/>
                    </a:ext>
                  </a:extLst>
                </a:gridCol>
                <a:gridCol w="6518547">
                  <a:extLst>
                    <a:ext uri="{9D8B030D-6E8A-4147-A177-3AD203B41FA5}">
                      <a16:colId xmlns:a16="http://schemas.microsoft.com/office/drawing/2014/main" val="831503089"/>
                    </a:ext>
                  </a:extLst>
                </a:gridCol>
                <a:gridCol w="1534883">
                  <a:extLst>
                    <a:ext uri="{9D8B030D-6E8A-4147-A177-3AD203B41FA5}">
                      <a16:colId xmlns:a16="http://schemas.microsoft.com/office/drawing/2014/main" val="3855764962"/>
                    </a:ext>
                  </a:extLst>
                </a:gridCol>
                <a:gridCol w="1083982">
                  <a:extLst>
                    <a:ext uri="{9D8B030D-6E8A-4147-A177-3AD203B41FA5}">
                      <a16:colId xmlns:a16="http://schemas.microsoft.com/office/drawing/2014/main" val="1339957589"/>
                    </a:ext>
                  </a:extLst>
                </a:gridCol>
                <a:gridCol w="1278768">
                  <a:extLst>
                    <a:ext uri="{9D8B030D-6E8A-4147-A177-3AD203B41FA5}">
                      <a16:colId xmlns:a16="http://schemas.microsoft.com/office/drawing/2014/main" val="2273159965"/>
                    </a:ext>
                  </a:extLst>
                </a:gridCol>
              </a:tblGrid>
              <a:tr h="158348">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CAT.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635319">
                <a:tc>
                  <a:txBody>
                    <a:bodyPr/>
                    <a:lstStyle/>
                    <a:p>
                      <a:pPr algn="ctr" fontAlgn="b"/>
                      <a:r>
                        <a:rPr lang="es-EC" sz="900" b="0" i="0" u="none" strike="noStrike" dirty="0">
                          <a:solidFill>
                            <a:schemeClr val="tx1"/>
                          </a:solidFill>
                          <a:effectLst/>
                          <a:highlight>
                            <a:srgbClr val="C0C0C0"/>
                          </a:highlight>
                          <a:latin typeface="Times New Roman" panose="02020603050405020304" pitchFamily="18" charset="0"/>
                          <a:cs typeface="Times New Roman" panose="02020603050405020304" pitchFamily="18" charset="0"/>
                        </a:rPr>
                        <a:t>11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n-US" sz="900" b="0" i="1" u="none" strike="noStrike" dirty="0">
                          <a:solidFill>
                            <a:schemeClr val="tx1"/>
                          </a:solidFill>
                          <a:effectLst/>
                          <a:latin typeface="Times New Roman" panose="02020603050405020304" pitchFamily="18" charset="0"/>
                          <a:cs typeface="Times New Roman" panose="02020603050405020304" pitchFamily="18" charset="0"/>
                        </a:rPr>
                        <a:t>Rapid holistic perception and evasion of road hazards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Percepción holística rápida y evasión de peligros viales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LABORATORIO</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describe un nuevo conjunto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videos disponibles públicamente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los estímulos de peligros en la carretera, y un estudio que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evalúa la rapidez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con la que los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participantes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laboratorio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pueden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detectar y responder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correctamente 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los peligros presentados brevemente en ellos.</a:t>
                      </a:r>
                    </a:p>
                    <a:p>
                      <a:pPr algn="just" fontAlgn="b"/>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indican que los participantes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pueden percibir la escena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detectar peligros de manera integral</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sin buscar en serie la escena, y pueden comprender la escena y el peligro lo suficientemente bien como para responder adecuadamente con solo períodos de visualización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unpoco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más largos.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a:r>
                        <a:rPr lang="es-EC" dirty="0"/>
                        <a:t>OBSERVACIÓN</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Journal of experimental psychology. General</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 149 (3), pp. 490-500. </a:t>
                      </a:r>
                      <a:r>
                        <a:rPr lang="en-US"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2 times</a:t>
                      </a:r>
                      <a:endParaRPr lang="es-EC"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940273888"/>
                  </a:ext>
                </a:extLst>
              </a:tr>
              <a:tr h="635319">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18</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1" u="none" strike="noStrike" dirty="0">
                          <a:solidFill>
                            <a:schemeClr val="tx1"/>
                          </a:solidFill>
                          <a:effectLst/>
                          <a:latin typeface="Times New Roman" panose="02020603050405020304" pitchFamily="18" charset="0"/>
                          <a:cs typeface="Times New Roman" panose="02020603050405020304" pitchFamily="18" charset="0"/>
                        </a:rPr>
                        <a:t>The trolley, the bull bar, and why engineers should care about the ethics of autonomous cars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El carro, la barra de toros y por qué los ingenieros deben preocuparse por la ética de los coches autónomos</a:t>
                      </a:r>
                      <a:endParaRPr lang="es-EC" sz="900" b="0"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indent="0" algn="ctr" fontAlgn="b">
                        <a:buFontTx/>
                        <a:buNone/>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DISCUSIÓN</a:t>
                      </a:r>
                    </a:p>
                    <a:p>
                      <a:pPr marL="171450" indent="-171450" algn="just" fontAlgn="b">
                        <a:buFontTx/>
                        <a:buChar char="-"/>
                      </a:pPr>
                      <a:r>
                        <a:rPr lang="es-EC" sz="900" b="0" i="0" u="none" strike="noStrike" dirty="0">
                          <a:solidFill>
                            <a:schemeClr val="tx1"/>
                          </a:solidFill>
                          <a:effectLst/>
                          <a:latin typeface="Times New Roman" panose="02020603050405020304" pitchFamily="18" charset="0"/>
                          <a:cs typeface="Times New Roman" panose="02020603050405020304" pitchFamily="18" charset="0"/>
                        </a:rPr>
                        <a:t>EL PROBLEMA DEL CARRO AUTÓNOMO ES LÚDICO</a:t>
                      </a:r>
                    </a:p>
                    <a:p>
                      <a:pPr marL="171450" indent="-171450" algn="just" fontAlgn="b">
                        <a:buFontTx/>
                        <a:buChar char="-"/>
                      </a:pPr>
                      <a:r>
                        <a:rPr lang="es-EC" sz="900" b="0" i="0" u="none" strike="noStrike" dirty="0">
                          <a:solidFill>
                            <a:schemeClr val="tx1"/>
                          </a:solidFill>
                          <a:effectLst/>
                          <a:latin typeface="Times New Roman" panose="02020603050405020304" pitchFamily="18" charset="0"/>
                          <a:cs typeface="Times New Roman" panose="02020603050405020304" pitchFamily="18" charset="0"/>
                        </a:rPr>
                        <a:t>DILEMA DE CARRO ESTADÍSTICO</a:t>
                      </a:r>
                    </a:p>
                    <a:p>
                      <a:pPr marL="171450" indent="-171450" algn="just" fontAlgn="b">
                        <a:buFontTx/>
                        <a:buChar char="-"/>
                      </a:pPr>
                      <a:r>
                        <a:rPr lang="en-US" sz="900" b="0" i="0" u="none" strike="noStrike" dirty="0">
                          <a:solidFill>
                            <a:schemeClr val="tx1"/>
                          </a:solidFill>
                          <a:effectLst/>
                          <a:latin typeface="Times New Roman" panose="02020603050405020304" pitchFamily="18" charset="0"/>
                          <a:cs typeface="Times New Roman" panose="02020603050405020304" pitchFamily="18" charset="0"/>
                        </a:rPr>
                        <a:t>ALGORITMO BIG SHINY BULL VERSUS BLACK BOX</a:t>
                      </a:r>
                    </a:p>
                    <a:p>
                      <a:pPr marL="171450" indent="-171450" algn="just" fontAlgn="b">
                        <a:buFontTx/>
                        <a:buChar char="-"/>
                      </a:pPr>
                      <a:r>
                        <a:rPr lang="es-EC" sz="900" b="0" i="0" u="none" strike="noStrike" dirty="0">
                          <a:solidFill>
                            <a:schemeClr val="tx1"/>
                          </a:solidFill>
                          <a:effectLst/>
                          <a:latin typeface="Times New Roman" panose="02020603050405020304" pitchFamily="18" charset="0"/>
                          <a:cs typeface="Times New Roman" panose="02020603050405020304" pitchFamily="18" charset="0"/>
                        </a:rPr>
                        <a:t>POR QUÉ IMPORTAN LOS DILEMAS</a:t>
                      </a:r>
                    </a:p>
                    <a:p>
                      <a:pPr marL="0" indent="0" algn="just" fontAlgn="b">
                        <a:buFontTx/>
                        <a:buNone/>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Automation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Motor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transportation</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Philosophical</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err="1">
                          <a:solidFill>
                            <a:schemeClr val="tx1"/>
                          </a:solidFill>
                          <a:effectLst/>
                          <a:latin typeface="Times New Roman" panose="02020603050405020304" pitchFamily="18" charset="0"/>
                          <a:cs typeface="Times New Roman" panose="02020603050405020304" pitchFamily="18" charset="0"/>
                        </a:rPr>
                        <a:t>aspects</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(2019)</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Proceedings of the IEEE</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 107 (3), art. no. 8662742, pp. 502-504. </a:t>
                      </a:r>
                      <a:r>
                        <a:rPr lang="en-US"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10 times.</a:t>
                      </a:r>
                      <a:endParaRPr lang="es-EC" sz="90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3036636"/>
                  </a:ext>
                </a:extLst>
              </a:tr>
              <a:tr h="0">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20</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1" u="none" strike="noStrike" dirty="0">
                          <a:solidFill>
                            <a:schemeClr val="tx1"/>
                          </a:solidFill>
                          <a:effectLst/>
                          <a:latin typeface="Times New Roman" panose="02020603050405020304" pitchFamily="18" charset="0"/>
                          <a:cs typeface="Times New Roman" panose="02020603050405020304" pitchFamily="18" charset="0"/>
                        </a:rPr>
                        <a:t>Inferring Pedestrian Motions at Urban Crosswalks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Inferir movimientos de peatones en pasos de peatones urbanos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 Entrenamiento, Modelos.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se presenta un enfoque 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predecir los movimientos de los peatones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que combina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algoritmos de seguimiento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de movimiento establecidos con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métodos basados en datos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(LIDAR). (intención de cada peatón) (tiempo para cruzar) (cambios abruptos en los movimientos).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se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evalúa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conjunto de datos urbanos desafiantes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recopilados para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diferentes tipos de cruces peatonales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como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rotondas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carreteras rectas.</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garantizar mantener su desempeño entre cruces peatonales con geometría muy diferente</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Autonomous vehicles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decision making</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machine learning</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1" u="none" strike="noStrike" dirty="0">
                          <a:solidFill>
                            <a:schemeClr val="tx1"/>
                          </a:solidFill>
                          <a:effectLst/>
                          <a:latin typeface="Times New Roman" panose="02020603050405020304" pitchFamily="18" charset="0"/>
                          <a:cs typeface="Times New Roman" panose="02020603050405020304" pitchFamily="18" charset="0"/>
                        </a:rPr>
                        <a:t>prediction methods</a:t>
                      </a:r>
                      <a:endParaRPr lang="es-EC" sz="900" b="1"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(2019)</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IEEE Transactions on Intelligent Transportation Systems</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 20 (2), art. no. 8357942, pp. 544-555.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7 times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a:t>
                      </a: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187789"/>
                  </a:ext>
                </a:extLst>
              </a:tr>
              <a:tr h="104674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25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just" fontAlgn="b"/>
                      <a:r>
                        <a:rPr lang="en-US" sz="900" b="0" i="1" u="none" strike="noStrike" dirty="0">
                          <a:solidFill>
                            <a:schemeClr val="tx1"/>
                          </a:solidFill>
                          <a:effectLst/>
                          <a:latin typeface="Times New Roman" panose="02020603050405020304" pitchFamily="18" charset="0"/>
                          <a:cs typeface="Times New Roman" panose="02020603050405020304" pitchFamily="18" charset="0"/>
                        </a:rPr>
                        <a:t>Safe Nonlinear Trajectory Generation for Parallel Autonomy with a Dynamic Vehicle Model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Generación de trayectoria no lineal segura para una autonomía paralela con un modelo de vehículo dinámico</a:t>
                      </a:r>
                      <a:endParaRPr lang="es-EC" sz="900" b="0"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SIMULACIÓN</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PROPUESTA: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un marco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autonomía paralela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o control compartido, que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calcula trayectorias seguras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para 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vehículo automatizado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basado en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insumos humanos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RESULTADO: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(1) en 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entorno urbano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que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incluye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un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giro a la izquierda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a través del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tráfico</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pasando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por una calle muy transitada</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.(2), bajo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condiciones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nieve</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en una pista de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carreras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con curvas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cerradas</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y bajo </a:t>
                      </a:r>
                      <a:r>
                        <a:rPr lang="es-EC" sz="900" b="1" i="0" u="none" strike="noStrike" dirty="0">
                          <a:solidFill>
                            <a:schemeClr val="tx1"/>
                          </a:solidFill>
                          <a:effectLst/>
                          <a:latin typeface="Times New Roman" panose="02020603050405020304" pitchFamily="18" charset="0"/>
                          <a:cs typeface="Times New Roman" panose="02020603050405020304" pitchFamily="18" charset="0"/>
                        </a:rPr>
                        <a:t>restricciones dinámicas complejas.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Se evalúa: rendimiento del método-&gt;varios estilos-&gt;conducción humana (evita con éxito colisiones y genera movimientos con mínima intervención para la autonomía paralela)</a:t>
                      </a:r>
                    </a:p>
                    <a:p>
                      <a:pPr marL="0" marR="0" lvl="0" indent="0" algn="just" defTabSz="914400" rtl="0" eaLnBrk="1" fontAlgn="b" latinLnBrk="0" hangingPunct="1">
                        <a:lnSpc>
                          <a:spcPct val="100000"/>
                        </a:lnSpc>
                        <a:spcBef>
                          <a:spcPts val="0"/>
                        </a:spcBef>
                        <a:spcAft>
                          <a:spcPts val="0"/>
                        </a:spcAft>
                        <a:buClrTx/>
                        <a:buSzTx/>
                        <a:buFontTx/>
                        <a:buNone/>
                        <a:tabLst/>
                        <a:defRPr/>
                      </a:pPr>
                      <a:r>
                        <a:rPr lang="es-EC"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FUTURO: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tratará de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reducir</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las </a:t>
                      </a:r>
                      <a:r>
                        <a:rPr lang="es-EC" sz="900" b="1" i="1" u="none" strike="noStrike" dirty="0">
                          <a:solidFill>
                            <a:schemeClr val="tx1"/>
                          </a:solidFill>
                          <a:effectLst/>
                          <a:latin typeface="Times New Roman" panose="02020603050405020304" pitchFamily="18" charset="0"/>
                          <a:cs typeface="Times New Roman" panose="02020603050405020304" pitchFamily="18" charset="0"/>
                        </a:rPr>
                        <a:t>limitaciones generales de NMPC</a:t>
                      </a:r>
                    </a:p>
                    <a:p>
                      <a:pPr marL="0" marR="0" lvl="0" indent="0" algn="just" defTabSz="914400" rtl="0" eaLnBrk="1" fontAlgn="b" latinLnBrk="0" hangingPunct="1">
                        <a:lnSpc>
                          <a:spcPct val="100000"/>
                        </a:lnSpc>
                        <a:spcBef>
                          <a:spcPts val="0"/>
                        </a:spcBef>
                        <a:spcAft>
                          <a:spcPts val="0"/>
                        </a:spcAft>
                        <a:buClrTx/>
                        <a:buSzTx/>
                        <a:buFontTx/>
                        <a:buNone/>
                        <a:tabLst/>
                        <a:defRPr/>
                      </a:pPr>
                      <a:r>
                        <a:rPr lang="en-US" sz="900" b="1" i="0" u="none" strike="noStrike" dirty="0">
                          <a:solidFill>
                            <a:schemeClr val="tx1"/>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AUTHOR KEYWORDS: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Advanced driver assistance systems </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(ADAS); collision avoidance;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intelligent vehicles</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motion planning</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parallel autonomy</a:t>
                      </a:r>
                      <a:r>
                        <a:rPr lang="en-US" sz="900" b="0" i="0" u="none" strike="noStrike" dirty="0">
                          <a:solidFill>
                            <a:schemeClr val="tx1"/>
                          </a:solidFill>
                          <a:effectLst/>
                          <a:latin typeface="Times New Roman" panose="02020603050405020304" pitchFamily="18" charset="0"/>
                          <a:cs typeface="Times New Roman" panose="02020603050405020304" pitchFamily="18" charset="0"/>
                        </a:rPr>
                        <a:t>; shared control; </a:t>
                      </a:r>
                      <a:r>
                        <a:rPr lang="en-US" sz="900" b="1" i="0" u="none" strike="noStrike" dirty="0">
                          <a:solidFill>
                            <a:schemeClr val="tx1"/>
                          </a:solidFill>
                          <a:effectLst/>
                          <a:latin typeface="Times New Roman" panose="02020603050405020304" pitchFamily="18" charset="0"/>
                          <a:cs typeface="Times New Roman" panose="02020603050405020304" pitchFamily="18" charset="0"/>
                        </a:rPr>
                        <a:t>trajectory generation</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endParaRPr lang="es-EC" sz="90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(2018)</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IEEE Transactions on Intelligent Transportation Systems</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 19 (9), art. no. 8207782, pp. 2994-3008.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12 times.</a:t>
                      </a:r>
                      <a:endParaRPr lang="es-EC"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8354840"/>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“Massachusetts Institute of Technology"</a:t>
            </a:r>
          </a:p>
        </p:txBody>
      </p:sp>
      <p:pic>
        <p:nvPicPr>
          <p:cNvPr id="11" name="Imagen 10">
            <a:extLst>
              <a:ext uri="{FF2B5EF4-FFF2-40B4-BE49-F238E27FC236}">
                <a16:creationId xmlns:a16="http://schemas.microsoft.com/office/drawing/2014/main" id="{6AA9EBEE-5C7F-48B3-937D-DDFEA0700677}"/>
              </a:ext>
            </a:extLst>
          </p:cNvPr>
          <p:cNvPicPr>
            <a:picLocks noChangeAspect="1"/>
          </p:cNvPicPr>
          <p:nvPr/>
        </p:nvPicPr>
        <p:blipFill>
          <a:blip r:embed="rId4"/>
          <a:stretch>
            <a:fillRect/>
          </a:stretch>
        </p:blipFill>
        <p:spPr>
          <a:xfrm>
            <a:off x="9897563" y="2071205"/>
            <a:ext cx="861497" cy="861497"/>
          </a:xfrm>
          <a:prstGeom prst="rect">
            <a:avLst/>
          </a:prstGeom>
        </p:spPr>
      </p:pic>
      <p:pic>
        <p:nvPicPr>
          <p:cNvPr id="16" name="Imagen 15">
            <a:extLst>
              <a:ext uri="{FF2B5EF4-FFF2-40B4-BE49-F238E27FC236}">
                <a16:creationId xmlns:a16="http://schemas.microsoft.com/office/drawing/2014/main" id="{5F8CC3ED-1730-4C80-8639-1430EC2F865F}"/>
              </a:ext>
            </a:extLst>
          </p:cNvPr>
          <p:cNvPicPr>
            <a:picLocks noChangeAspect="1"/>
          </p:cNvPicPr>
          <p:nvPr/>
        </p:nvPicPr>
        <p:blipFill>
          <a:blip r:embed="rId5"/>
          <a:stretch>
            <a:fillRect/>
          </a:stretch>
        </p:blipFill>
        <p:spPr>
          <a:xfrm>
            <a:off x="8356281" y="2060152"/>
            <a:ext cx="1339895" cy="861497"/>
          </a:xfrm>
          <a:prstGeom prst="rect">
            <a:avLst/>
          </a:prstGeom>
        </p:spPr>
      </p:pic>
      <p:pic>
        <p:nvPicPr>
          <p:cNvPr id="18" name="Imagen 17">
            <a:extLst>
              <a:ext uri="{FF2B5EF4-FFF2-40B4-BE49-F238E27FC236}">
                <a16:creationId xmlns:a16="http://schemas.microsoft.com/office/drawing/2014/main" id="{D90E513C-C953-4ACC-95D2-3F2C2D0C3533}"/>
              </a:ext>
            </a:extLst>
          </p:cNvPr>
          <p:cNvPicPr>
            <a:picLocks noChangeAspect="1"/>
          </p:cNvPicPr>
          <p:nvPr/>
        </p:nvPicPr>
        <p:blipFill>
          <a:blip r:embed="rId6"/>
          <a:stretch>
            <a:fillRect/>
          </a:stretch>
        </p:blipFill>
        <p:spPr>
          <a:xfrm>
            <a:off x="9897563" y="3039273"/>
            <a:ext cx="869943" cy="861497"/>
          </a:xfrm>
          <a:prstGeom prst="rect">
            <a:avLst/>
          </a:prstGeom>
        </p:spPr>
      </p:pic>
      <p:pic>
        <p:nvPicPr>
          <p:cNvPr id="19" name="Imagen 18">
            <a:extLst>
              <a:ext uri="{FF2B5EF4-FFF2-40B4-BE49-F238E27FC236}">
                <a16:creationId xmlns:a16="http://schemas.microsoft.com/office/drawing/2014/main" id="{48AF8DA8-07EA-4D2D-A0F6-69683F4320C1}"/>
              </a:ext>
            </a:extLst>
          </p:cNvPr>
          <p:cNvPicPr>
            <a:picLocks noChangeAspect="1"/>
          </p:cNvPicPr>
          <p:nvPr/>
        </p:nvPicPr>
        <p:blipFill>
          <a:blip r:embed="rId7"/>
          <a:stretch>
            <a:fillRect/>
          </a:stretch>
        </p:blipFill>
        <p:spPr>
          <a:xfrm>
            <a:off x="8539445" y="3021355"/>
            <a:ext cx="859155" cy="537047"/>
          </a:xfrm>
          <a:prstGeom prst="rect">
            <a:avLst/>
          </a:prstGeom>
        </p:spPr>
      </p:pic>
      <p:pic>
        <p:nvPicPr>
          <p:cNvPr id="20" name="Imagen 19">
            <a:extLst>
              <a:ext uri="{FF2B5EF4-FFF2-40B4-BE49-F238E27FC236}">
                <a16:creationId xmlns:a16="http://schemas.microsoft.com/office/drawing/2014/main" id="{21025D3D-75A9-43AC-91D2-2772BAB6973A}"/>
              </a:ext>
            </a:extLst>
          </p:cNvPr>
          <p:cNvPicPr>
            <a:picLocks noChangeAspect="1"/>
          </p:cNvPicPr>
          <p:nvPr/>
        </p:nvPicPr>
        <p:blipFill>
          <a:blip r:embed="rId8"/>
          <a:stretch>
            <a:fillRect/>
          </a:stretch>
        </p:blipFill>
        <p:spPr>
          <a:xfrm>
            <a:off x="8359829" y="3667935"/>
            <a:ext cx="1389953" cy="403632"/>
          </a:xfrm>
          <a:prstGeom prst="rect">
            <a:avLst/>
          </a:prstGeom>
        </p:spPr>
      </p:pic>
      <p:pic>
        <p:nvPicPr>
          <p:cNvPr id="21" name="Imagen 20">
            <a:extLst>
              <a:ext uri="{FF2B5EF4-FFF2-40B4-BE49-F238E27FC236}">
                <a16:creationId xmlns:a16="http://schemas.microsoft.com/office/drawing/2014/main" id="{6E5BBD56-BDF4-4A54-BCF2-B6DD9EFF24AF}"/>
              </a:ext>
            </a:extLst>
          </p:cNvPr>
          <p:cNvPicPr>
            <a:picLocks noChangeAspect="1"/>
          </p:cNvPicPr>
          <p:nvPr/>
        </p:nvPicPr>
        <p:blipFill>
          <a:blip r:embed="rId9"/>
          <a:stretch>
            <a:fillRect/>
          </a:stretch>
        </p:blipFill>
        <p:spPr>
          <a:xfrm>
            <a:off x="9895138" y="4262796"/>
            <a:ext cx="869942" cy="869942"/>
          </a:xfrm>
          <a:prstGeom prst="rect">
            <a:avLst/>
          </a:prstGeom>
        </p:spPr>
      </p:pic>
      <p:pic>
        <p:nvPicPr>
          <p:cNvPr id="22" name="Imagen 21">
            <a:extLst>
              <a:ext uri="{FF2B5EF4-FFF2-40B4-BE49-F238E27FC236}">
                <a16:creationId xmlns:a16="http://schemas.microsoft.com/office/drawing/2014/main" id="{1F12D54C-379E-415F-9799-EAE8B1AC0D9A}"/>
              </a:ext>
            </a:extLst>
          </p:cNvPr>
          <p:cNvPicPr>
            <a:picLocks noChangeAspect="1"/>
          </p:cNvPicPr>
          <p:nvPr/>
        </p:nvPicPr>
        <p:blipFill>
          <a:blip r:embed="rId10"/>
          <a:stretch>
            <a:fillRect/>
          </a:stretch>
        </p:blipFill>
        <p:spPr>
          <a:xfrm>
            <a:off x="8427076" y="4748661"/>
            <a:ext cx="1160206" cy="695642"/>
          </a:xfrm>
          <a:prstGeom prst="rect">
            <a:avLst/>
          </a:prstGeom>
        </p:spPr>
      </p:pic>
      <p:pic>
        <p:nvPicPr>
          <p:cNvPr id="23" name="Imagen 22">
            <a:extLst>
              <a:ext uri="{FF2B5EF4-FFF2-40B4-BE49-F238E27FC236}">
                <a16:creationId xmlns:a16="http://schemas.microsoft.com/office/drawing/2014/main" id="{7E7D3502-4766-4795-8623-F016F3A314DB}"/>
              </a:ext>
            </a:extLst>
          </p:cNvPr>
          <p:cNvPicPr>
            <a:picLocks noChangeAspect="1"/>
          </p:cNvPicPr>
          <p:nvPr/>
        </p:nvPicPr>
        <p:blipFill>
          <a:blip r:embed="rId11"/>
          <a:stretch>
            <a:fillRect/>
          </a:stretch>
        </p:blipFill>
        <p:spPr>
          <a:xfrm>
            <a:off x="8454253" y="4140013"/>
            <a:ext cx="1105853" cy="618097"/>
          </a:xfrm>
          <a:prstGeom prst="rect">
            <a:avLst/>
          </a:prstGeom>
        </p:spPr>
      </p:pic>
      <p:pic>
        <p:nvPicPr>
          <p:cNvPr id="32" name="Imagen 31">
            <a:extLst>
              <a:ext uri="{FF2B5EF4-FFF2-40B4-BE49-F238E27FC236}">
                <a16:creationId xmlns:a16="http://schemas.microsoft.com/office/drawing/2014/main" id="{8B82E8D7-7F8A-49BB-8469-213E36C3A014}"/>
              </a:ext>
            </a:extLst>
          </p:cNvPr>
          <p:cNvPicPr>
            <a:picLocks noChangeAspect="1"/>
          </p:cNvPicPr>
          <p:nvPr/>
        </p:nvPicPr>
        <p:blipFill>
          <a:blip r:embed="rId12"/>
          <a:stretch>
            <a:fillRect/>
          </a:stretch>
        </p:blipFill>
        <p:spPr>
          <a:xfrm>
            <a:off x="9897563" y="1115165"/>
            <a:ext cx="832263" cy="836363"/>
          </a:xfrm>
          <a:prstGeom prst="rect">
            <a:avLst/>
          </a:prstGeom>
        </p:spPr>
      </p:pic>
      <p:sp>
        <p:nvSpPr>
          <p:cNvPr id="33" name="TextBox 5">
            <a:extLst>
              <a:ext uri="{FF2B5EF4-FFF2-40B4-BE49-F238E27FC236}">
                <a16:creationId xmlns:a16="http://schemas.microsoft.com/office/drawing/2014/main" id="{7D8E9081-645F-41F5-87EA-2C1470705410}"/>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sp>
        <p:nvSpPr>
          <p:cNvPr id="34" name="TextBox 2">
            <a:extLst>
              <a:ext uri="{FF2B5EF4-FFF2-40B4-BE49-F238E27FC236}">
                <a16:creationId xmlns:a16="http://schemas.microsoft.com/office/drawing/2014/main" id="{0EA699F8-F34B-4073-A0BE-2A95E9A93204}"/>
              </a:ext>
            </a:extLst>
          </p:cNvPr>
          <p:cNvSpPr txBox="1"/>
          <p:nvPr/>
        </p:nvSpPr>
        <p:spPr>
          <a:xfrm>
            <a:off x="43694" y="5489092"/>
            <a:ext cx="12102228" cy="276999"/>
          </a:xfrm>
          <a:prstGeom prst="rect">
            <a:avLst/>
          </a:prstGeom>
          <a:noFill/>
        </p:spPr>
        <p:txBody>
          <a:bodyPr wrap="square" rtlCol="0">
            <a:spAutoFit/>
          </a:bodyPr>
          <a:lstStyle/>
          <a:p>
            <a:pPr algn="ctr"/>
            <a:r>
              <a:rPr lang="es-EC" sz="1200" b="1" dirty="0">
                <a:latin typeface="+mj-lt"/>
              </a:rPr>
              <a:t>Tabla. 2. </a:t>
            </a:r>
            <a:r>
              <a:rPr lang="es-EC" sz="1200" dirty="0">
                <a:latin typeface="+mj-lt"/>
              </a:rPr>
              <a:t>Conducción Autónoma: principales artículos (2018-2021) por fecha (descendente). “Massachusetts </a:t>
            </a:r>
            <a:r>
              <a:rPr lang="es-EC" sz="1200" dirty="0" err="1">
                <a:latin typeface="+mj-lt"/>
              </a:rPr>
              <a:t>Institute</a:t>
            </a:r>
            <a:r>
              <a:rPr lang="es-EC" sz="1200" dirty="0">
                <a:latin typeface="+mj-lt"/>
              </a:rPr>
              <a:t> </a:t>
            </a:r>
            <a:r>
              <a:rPr lang="es-EC" sz="1200" dirty="0" err="1">
                <a:latin typeface="+mj-lt"/>
              </a:rPr>
              <a:t>of</a:t>
            </a:r>
            <a:r>
              <a:rPr lang="es-EC" sz="1200" dirty="0">
                <a:latin typeface="+mj-lt"/>
              </a:rPr>
              <a:t> </a:t>
            </a:r>
            <a:r>
              <a:rPr lang="es-EC" sz="1200" dirty="0" err="1">
                <a:latin typeface="+mj-lt"/>
              </a:rPr>
              <a:t>Technology</a:t>
            </a:r>
            <a:r>
              <a:rPr lang="es-EC" sz="1200" dirty="0">
                <a:latin typeface="+mj-lt"/>
              </a:rPr>
              <a:t>" </a:t>
            </a:r>
            <a:r>
              <a:rPr lang="es-EC" sz="1200" b="1" dirty="0">
                <a:latin typeface="+mj-lt"/>
              </a:rPr>
              <a:t>[1].</a:t>
            </a:r>
          </a:p>
        </p:txBody>
      </p:sp>
      <p:pic>
        <p:nvPicPr>
          <p:cNvPr id="24" name="Picture 6" descr="Universidad Politécnica de Madrid">
            <a:extLst>
              <a:ext uri="{FF2B5EF4-FFF2-40B4-BE49-F238E27FC236}">
                <a16:creationId xmlns:a16="http://schemas.microsoft.com/office/drawing/2014/main" id="{3149C0D4-3A70-4B39-A52A-50D1809A3664}"/>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4456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8</a:t>
            </a:fld>
            <a:endParaRPr lang="es-EC"/>
          </a:p>
        </p:txBody>
      </p:sp>
      <p:graphicFrame>
        <p:nvGraphicFramePr>
          <p:cNvPr id="2" name="Tabla 1">
            <a:extLst>
              <a:ext uri="{FF2B5EF4-FFF2-40B4-BE49-F238E27FC236}">
                <a16:creationId xmlns:a16="http://schemas.microsoft.com/office/drawing/2014/main" id="{32B26DDC-BE8B-424F-B302-3D49F78D3EB8}"/>
              </a:ext>
            </a:extLst>
          </p:cNvPr>
          <p:cNvGraphicFramePr>
            <a:graphicFrameLocks noGrp="1"/>
          </p:cNvGraphicFramePr>
          <p:nvPr>
            <p:extLst>
              <p:ext uri="{D42A27DB-BD31-4B8C-83A1-F6EECF244321}">
                <p14:modId xmlns:p14="http://schemas.microsoft.com/office/powerpoint/2010/main" val="2766214704"/>
              </p:ext>
            </p:extLst>
          </p:nvPr>
        </p:nvGraphicFramePr>
        <p:xfrm>
          <a:off x="154858" y="994704"/>
          <a:ext cx="11882283" cy="5023257"/>
        </p:xfrm>
        <a:graphic>
          <a:graphicData uri="http://schemas.openxmlformats.org/drawingml/2006/table">
            <a:tbl>
              <a:tblPr>
                <a:tableStyleId>{2D5ABB26-0587-4C30-8999-92F81FD0307C}</a:tableStyleId>
              </a:tblPr>
              <a:tblGrid>
                <a:gridCol w="194513">
                  <a:extLst>
                    <a:ext uri="{9D8B030D-6E8A-4147-A177-3AD203B41FA5}">
                      <a16:colId xmlns:a16="http://schemas.microsoft.com/office/drawing/2014/main" val="3828620138"/>
                    </a:ext>
                  </a:extLst>
                </a:gridCol>
                <a:gridCol w="1385804">
                  <a:extLst>
                    <a:ext uri="{9D8B030D-6E8A-4147-A177-3AD203B41FA5}">
                      <a16:colId xmlns:a16="http://schemas.microsoft.com/office/drawing/2014/main" val="1320676258"/>
                    </a:ext>
                  </a:extLst>
                </a:gridCol>
                <a:gridCol w="4370350">
                  <a:extLst>
                    <a:ext uri="{9D8B030D-6E8A-4147-A177-3AD203B41FA5}">
                      <a16:colId xmlns:a16="http://schemas.microsoft.com/office/drawing/2014/main" val="831503089"/>
                    </a:ext>
                  </a:extLst>
                </a:gridCol>
                <a:gridCol w="1477012">
                  <a:extLst>
                    <a:ext uri="{9D8B030D-6E8A-4147-A177-3AD203B41FA5}">
                      <a16:colId xmlns:a16="http://schemas.microsoft.com/office/drawing/2014/main" val="379113674"/>
                    </a:ext>
                  </a:extLst>
                </a:gridCol>
                <a:gridCol w="923285">
                  <a:extLst>
                    <a:ext uri="{9D8B030D-6E8A-4147-A177-3AD203B41FA5}">
                      <a16:colId xmlns:a16="http://schemas.microsoft.com/office/drawing/2014/main" val="1126210846"/>
                    </a:ext>
                  </a:extLst>
                </a:gridCol>
                <a:gridCol w="3531319">
                  <a:extLst>
                    <a:ext uri="{9D8B030D-6E8A-4147-A177-3AD203B41FA5}">
                      <a16:colId xmlns:a16="http://schemas.microsoft.com/office/drawing/2014/main" val="2273159965"/>
                    </a:ext>
                  </a:extLst>
                </a:gridCol>
              </a:tblGrid>
              <a:tr h="158348">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TITULO</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algn="ctr" fontAlgn="b"/>
                      <a:r>
                        <a:rPr lang="es-EC" sz="900" b="1" u="none" strike="noStrike" dirty="0">
                          <a:solidFill>
                            <a:schemeClr val="tx1"/>
                          </a:solidFill>
                          <a:effectLst/>
                          <a:latin typeface="Times New Roman" panose="02020603050405020304" pitchFamily="18" charset="0"/>
                          <a:cs typeface="Times New Roman" panose="02020603050405020304" pitchFamily="18" charset="0"/>
                        </a:rPr>
                        <a:t>ABSTRAT</a:t>
                      </a: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lnL w="3175" cap="flat" cmpd="sng" algn="ctr">
                      <a:solidFill>
                        <a:schemeClr val="tx1"/>
                      </a:solidFill>
                      <a:prstDash val="solid"/>
                      <a:round/>
                      <a:headEnd type="none" w="med" len="med"/>
                      <a:tailEnd type="none" w="med" len="med"/>
                    </a:lnL>
                  </a:tcPr>
                </a:tc>
                <a:tc>
                  <a:txBody>
                    <a:bodyPr/>
                    <a:lstStyle/>
                    <a:p>
                      <a:r>
                        <a:rPr lang="es-EC" sz="900" b="1" u="none" strike="noStrike">
                          <a:solidFill>
                            <a:schemeClr val="tx1"/>
                          </a:solidFill>
                          <a:effectLst/>
                          <a:latin typeface="Times New Roman" panose="02020603050405020304" pitchFamily="18" charset="0"/>
                          <a:cs typeface="Times New Roman" panose="02020603050405020304" pitchFamily="18" charset="0"/>
                        </a:rPr>
                        <a:t>CAT.</a:t>
                      </a:r>
                      <a:endParaRPr lang="es-EC"/>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1" i="0" u="none" strike="noStrike" dirty="0">
                          <a:solidFill>
                            <a:schemeClr val="tx1"/>
                          </a:solidFill>
                          <a:effectLst/>
                          <a:latin typeface="Times New Roman" panose="02020603050405020304" pitchFamily="18" charset="0"/>
                          <a:cs typeface="Times New Roman" panose="02020603050405020304" pitchFamily="18" charset="0"/>
                        </a:rPr>
                        <a:t>FUENTE</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62616998"/>
                  </a:ext>
                </a:extLst>
              </a:tr>
              <a:tr h="693967">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s-EC" sz="900" b="0" i="0" u="none" strike="noStrike" dirty="0">
                          <a:solidFill>
                            <a:schemeClr val="tx1"/>
                          </a:solidFill>
                          <a:effectLst/>
                          <a:latin typeface="Times New Roman" panose="02020603050405020304" pitchFamily="18" charset="0"/>
                          <a:cs typeface="Times New Roman" panose="02020603050405020304" pitchFamily="18" charset="0"/>
                        </a:rPr>
                        <a:t>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Times New Roman" panose="02020603050405020304" pitchFamily="18" charset="0"/>
                          <a:cs typeface="Times New Roman" panose="02020603050405020304" pitchFamily="18" charset="0"/>
                        </a:rPr>
                        <a:t>Autonomous taxis &amp; public health: High cost or high opportunity cost?</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Taxis autónomos y salud pública: ¿Alto costo o alto costo de oportunidad?</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marL="0" indent="0" algn="ctr" fontAlgn="b">
                        <a:buFontTx/>
                        <a:buNone/>
                      </a:pPr>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B w="3175" cap="flat" cmpd="sng" algn="ctr">
                      <a:solidFill>
                        <a:schemeClr val="tx1"/>
                      </a:solidFill>
                      <a:prstDash val="solid"/>
                      <a:round/>
                      <a:headEnd type="none" w="med" len="med"/>
                      <a:tailEnd type="none" w="med" len="med"/>
                    </a:lnB>
                    <a:solidFill>
                      <a:schemeClr val="bg1"/>
                    </a:solidFill>
                  </a:tcPr>
                </a:tc>
                <a:tc>
                  <a:txBody>
                    <a:bodyPr/>
                    <a:lstStyle/>
                    <a:p>
                      <a:endParaRPr lang="es-EC"/>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n-US" sz="900" u="none" strike="noStrike" dirty="0">
                          <a:solidFill>
                            <a:schemeClr val="tx1"/>
                          </a:solidFill>
                          <a:effectLst/>
                          <a:latin typeface="Times New Roman" panose="02020603050405020304" pitchFamily="18" charset="0"/>
                          <a:cs typeface="Times New Roman" panose="02020603050405020304" pitchFamily="18" charset="0"/>
                        </a:rPr>
                        <a:t>Transportation Research Part A: Policy and Practice , 138, pp. 28-36.</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83036636"/>
                  </a:ext>
                </a:extLst>
              </a:tr>
              <a:tr h="781050">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15</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Times New Roman" panose="02020603050405020304" pitchFamily="18" charset="0"/>
                          <a:cs typeface="Times New Roman" panose="02020603050405020304" pitchFamily="18" charset="0"/>
                        </a:rPr>
                        <a:t>Public perceptions of autonomous vehicle safety: An international comparison</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 / Percepciones públicas de la seguridad de los vehículos autónomos: una comparación internacional</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s-EC" sz="900" b="1"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endParaRPr lang="es-EC" sz="900" b="0" i="1"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(2020)</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Safety Science , 121, pp. 634-650.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12 times.</a:t>
                      </a:r>
                      <a:endParaRPr lang="es-EC"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endParaRPr>
                    </a:p>
                    <a:p>
                      <a:pPr algn="ctr" fontAlgn="b"/>
                      <a:endParaRPr lang="es-EC" sz="900" b="0"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78187789"/>
                  </a:ext>
                </a:extLst>
              </a:tr>
              <a:tr h="842010">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17</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Times New Roman" panose="02020603050405020304" pitchFamily="18" charset="0"/>
                          <a:cs typeface="Times New Roman" panose="02020603050405020304" pitchFamily="18" charset="0"/>
                        </a:rPr>
                        <a:t>Estimating savings in parking demand using shared vehicles for home-work commuting / </a:t>
                      </a:r>
                      <a:r>
                        <a:rPr lang="es-EC" sz="900" b="0" i="1" u="none" strike="noStrike" dirty="0">
                          <a:solidFill>
                            <a:schemeClr val="tx1"/>
                          </a:solidFill>
                          <a:effectLst/>
                          <a:latin typeface="Times New Roman" panose="02020603050405020304" pitchFamily="18" charset="0"/>
                          <a:cs typeface="Times New Roman" panose="02020603050405020304" pitchFamily="18" charset="0"/>
                        </a:rPr>
                        <a:t>Estimación de ahorros en la demanda de estacionamiento utilizando vehículos compartidos para desplazamientos desde casa al trabajo</a:t>
                      </a:r>
                      <a:endParaRPr lang="es-EC" sz="900"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endParaRPr lang="es-EC" sz="900" b="1" i="0" u="none" strike="noStrike" dirty="0">
                        <a:solidFill>
                          <a:schemeClr val="tx1"/>
                        </a:solidFill>
                        <a:effectLst/>
                        <a:latin typeface="Times New Roman" panose="02020603050405020304" pitchFamily="18" charset="0"/>
                        <a:cs typeface="Times New Roman" panose="02020603050405020304" pitchFamily="18" charset="0"/>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(2019)</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IEEE Transactions on Intelligent Transportation Systems , 20 (8), art. no. 8500344, pp. 2903-2912.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5 times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78354840"/>
                  </a:ext>
                </a:extLst>
              </a:tr>
              <a:tr h="731520">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19</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n-US" sz="900" b="0" i="0" u="none" strike="noStrike" dirty="0">
                          <a:solidFill>
                            <a:schemeClr val="tx1"/>
                          </a:solidFill>
                          <a:effectLst/>
                          <a:latin typeface="Times New Roman" panose="02020603050405020304" pitchFamily="18" charset="0"/>
                          <a:cs typeface="Times New Roman" panose="02020603050405020304" pitchFamily="18" charset="0"/>
                        </a:rPr>
                        <a:t>The “Out-of-the-Loop” concept in automated driving: proposed definition, measures and implications / </a:t>
                      </a:r>
                      <a:r>
                        <a:rPr lang="es-EC" sz="900" b="0" i="0" u="none" strike="noStrike" dirty="0">
                          <a:solidFill>
                            <a:schemeClr val="tx1"/>
                          </a:solidFill>
                          <a:effectLst/>
                          <a:latin typeface="Times New Roman" panose="02020603050405020304" pitchFamily="18" charset="0"/>
                          <a:cs typeface="Times New Roman" panose="02020603050405020304" pitchFamily="18" charset="0"/>
                        </a:rPr>
                        <a:t>El concepto “fuera del circuito” en la conducción automatizada: definición propuesta, medidas e implicaciones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(2019)</a:t>
                      </a:r>
                    </a:p>
                    <a:p>
                      <a:pPr algn="ctr" fontAlgn="b"/>
                      <a:r>
                        <a:rPr lang="en-US" sz="900" b="0" i="0" u="none" strike="noStrike" dirty="0">
                          <a:solidFill>
                            <a:schemeClr val="tx1"/>
                          </a:solidFill>
                          <a:effectLst/>
                          <a:latin typeface="Times New Roman" panose="02020603050405020304" pitchFamily="18" charset="0"/>
                          <a:cs typeface="Times New Roman" panose="02020603050405020304" pitchFamily="18" charset="0"/>
                        </a:rPr>
                        <a:t>Cognition, Technology and Work, 21 (1), pp. 87-98. </a:t>
                      </a:r>
                      <a:r>
                        <a:rPr lang="en-US" sz="900" b="0" i="0" u="none" strike="noStrike" dirty="0">
                          <a:solidFill>
                            <a:schemeClr val="tx1"/>
                          </a:solidFill>
                          <a:effectLst/>
                          <a:highlight>
                            <a:srgbClr val="FFFF00"/>
                          </a:highlight>
                          <a:latin typeface="Times New Roman" panose="02020603050405020304" pitchFamily="18" charset="0"/>
                          <a:cs typeface="Times New Roman" panose="02020603050405020304" pitchFamily="18" charset="0"/>
                        </a:rPr>
                        <a:t>Cited 15 times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66234854"/>
                  </a:ext>
                </a:extLst>
              </a:tr>
              <a:tr h="769620">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21</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 user study of semi-autonomous and autonomous highway driving: An interactive simulation study / </a:t>
                      </a:r>
                      <a:r>
                        <a:rPr lang="es-EC" sz="900" b="0" i="1" u="none" strike="noStrike" kern="1200" dirty="0">
                          <a:solidFill>
                            <a:schemeClr val="tx1"/>
                          </a:solidFill>
                          <a:effectLst/>
                          <a:latin typeface="Times New Roman" panose="02020603050405020304" pitchFamily="18" charset="0"/>
                          <a:ea typeface="+mn-ea"/>
                          <a:cs typeface="Times New Roman" panose="02020603050405020304" pitchFamily="18" charset="0"/>
                        </a:rPr>
                        <a:t>Un estudio de usuario de la conducción autónoma y semiautónoma en carreteras: un estudio de simulación interactiva</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marL="0" marR="0" lvl="0" indent="0" algn="ctr" defTabSz="914400" rtl="0" eaLnBrk="1" fontAlgn="b" latinLnBrk="0" hangingPunct="1">
                        <a:lnSpc>
                          <a:spcPct val="100000"/>
                        </a:lnSpc>
                        <a:spcBef>
                          <a:spcPts val="0"/>
                        </a:spcBef>
                        <a:spcAft>
                          <a:spcPts val="0"/>
                        </a:spcAft>
                        <a:buClrTx/>
                        <a:buSzTx/>
                        <a:buFontTx/>
                        <a:buNone/>
                        <a:tabLst/>
                        <a:defRPr/>
                      </a:pPr>
                      <a:r>
                        <a:rPr lang="en-US"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(2019) IEEE Pervasive Computing, 18 (1), art. no. 8705036, pp. 49-58. </a:t>
                      </a:r>
                      <a:r>
                        <a:rPr lang="en-US" sz="900" b="0"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rPr>
                        <a:t>Cited 2 times.</a:t>
                      </a:r>
                      <a:endParaRPr lang="es-EC" sz="900" dirty="0">
                        <a:highlight>
                          <a:srgbClr val="FFFF00"/>
                        </a:highlight>
                      </a:endParaRP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3884401"/>
                  </a:ext>
                </a:extLst>
              </a:tr>
              <a:tr h="1046742">
                <a:tc>
                  <a:txBody>
                    <a:bodyPr/>
                    <a:lstStyle/>
                    <a:p>
                      <a:pPr algn="ctr" fontAlgn="b"/>
                      <a:r>
                        <a:rPr lang="es-EC" sz="900" b="0" i="0" u="none" strike="noStrike" dirty="0">
                          <a:solidFill>
                            <a:schemeClr val="tx1"/>
                          </a:solidFill>
                          <a:effectLst/>
                          <a:latin typeface="Times New Roman" panose="02020603050405020304" pitchFamily="18" charset="0"/>
                          <a:cs typeface="Times New Roman" panose="02020603050405020304" pitchFamily="18" charset="0"/>
                        </a:rPr>
                        <a:t>22</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gridSpan="2">
                  <a:txBody>
                    <a:bodyPr/>
                    <a:lstStyle/>
                    <a:p>
                      <a:pPr marL="0" marR="0" lvl="0" indent="0" algn="just" defTabSz="914400" rtl="0" eaLnBrk="1" fontAlgn="b" latinLnBrk="0" hangingPunct="1">
                        <a:lnSpc>
                          <a:spcPct val="100000"/>
                        </a:lnSpc>
                        <a:spcBef>
                          <a:spcPts val="0"/>
                        </a:spcBef>
                        <a:spcAft>
                          <a:spcPts val="0"/>
                        </a:spcAft>
                        <a:buClrTx/>
                        <a:buSzTx/>
                        <a:buFontTx/>
                        <a:buNone/>
                        <a:tabLst/>
                        <a:defRPr/>
                      </a:pPr>
                      <a:r>
                        <a:rPr lang="es-EC"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Social </a:t>
                      </a:r>
                      <a:r>
                        <a:rPr lang="es-EC" sz="9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behavior</a:t>
                      </a:r>
                      <a:r>
                        <a:rPr lang="es-EC"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s-EC" sz="9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for</a:t>
                      </a:r>
                      <a:r>
                        <a:rPr lang="es-EC"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s-EC" sz="9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autonomous</a:t>
                      </a:r>
                      <a:r>
                        <a:rPr lang="es-EC"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s-EC" sz="9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vehicles</a:t>
                      </a:r>
                      <a:r>
                        <a:rPr lang="es-EC"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 Comportamiento social para vehículos autónomos </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hMerge="1">
                  <a:txBody>
                    <a:bodyPr/>
                    <a:lstStyle/>
                    <a:p>
                      <a:endParaRPr lang="es-EC"/>
                    </a:p>
                  </a:txBody>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endParaRPr lang="es-EC" dirty="0"/>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tc>
                  <a:txBody>
                    <a:bodyPr/>
                    <a:lstStyle/>
                    <a:p>
                      <a:pPr algn="ctr" fontAlgn="b"/>
                      <a:r>
                        <a:rPr lang="es-EC"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(2019)</a:t>
                      </a:r>
                    </a:p>
                    <a:p>
                      <a:pPr algn="ctr" fontAlgn="b"/>
                      <a:r>
                        <a:rPr lang="es-EC"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Actas de la Academia Nacional de Ciencias de los Estados Unidos </a:t>
                      </a:r>
                      <a:r>
                        <a:rPr lang="es-EC" sz="9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of</a:t>
                      </a:r>
                      <a:r>
                        <a:rPr lang="es-EC"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a:t>
                      </a:r>
                      <a:r>
                        <a:rPr lang="es-EC" sz="900" b="0" i="0" u="none" strike="noStrike" kern="1200" dirty="0" err="1">
                          <a:solidFill>
                            <a:schemeClr val="tx1"/>
                          </a:solidFill>
                          <a:effectLst/>
                          <a:latin typeface="Times New Roman" panose="02020603050405020304" pitchFamily="18" charset="0"/>
                          <a:ea typeface="+mn-ea"/>
                          <a:cs typeface="Times New Roman" panose="02020603050405020304" pitchFamily="18" charset="0"/>
                        </a:rPr>
                        <a:t>America</a:t>
                      </a:r>
                      <a:endParaRPr lang="es-EC" sz="900" b="0" i="0" u="none" strike="noStrike" kern="1200" dirty="0">
                        <a:solidFill>
                          <a:schemeClr val="tx1"/>
                        </a:solidFill>
                        <a:effectLst/>
                        <a:latin typeface="Times New Roman" panose="02020603050405020304" pitchFamily="18" charset="0"/>
                        <a:ea typeface="+mn-ea"/>
                        <a:cs typeface="Times New Roman" panose="02020603050405020304" pitchFamily="18" charset="0"/>
                      </a:endParaRPr>
                    </a:p>
                    <a:p>
                      <a:pPr algn="ctr" fontAlgn="b"/>
                      <a:r>
                        <a:rPr lang="es-EC" sz="900" b="0" i="0" u="none" strike="noStrike" kern="1200" dirty="0">
                          <a:solidFill>
                            <a:schemeClr val="tx1"/>
                          </a:solidFill>
                          <a:effectLst/>
                          <a:latin typeface="Times New Roman" panose="02020603050405020304" pitchFamily="18" charset="0"/>
                          <a:ea typeface="+mn-ea"/>
                          <a:cs typeface="Times New Roman" panose="02020603050405020304" pitchFamily="18" charset="0"/>
                        </a:rPr>
                        <a:t>, 116 (50), págs. 2492-24978. </a:t>
                      </a:r>
                      <a:r>
                        <a:rPr lang="es-EC" sz="900" b="0" i="0" u="none" strike="noStrike" kern="1200" dirty="0">
                          <a:solidFill>
                            <a:schemeClr val="tx1"/>
                          </a:solidFill>
                          <a:effectLst/>
                          <a:highlight>
                            <a:srgbClr val="FFFF00"/>
                          </a:highlight>
                          <a:latin typeface="Times New Roman" panose="02020603050405020304" pitchFamily="18" charset="0"/>
                          <a:ea typeface="+mn-ea"/>
                          <a:cs typeface="Times New Roman" panose="02020603050405020304" pitchFamily="18" charset="0"/>
                        </a:rPr>
                        <a:t>Citado10 veces.</a:t>
                      </a:r>
                    </a:p>
                  </a:txBody>
                  <a:tcPr marL="9525" marR="9525" marT="9525" marB="0" anchor="ctr">
                    <a:lnL w="3175" cap="flat" cmpd="sng" algn="ctr">
                      <a:solidFill>
                        <a:schemeClr val="tx1"/>
                      </a:solidFill>
                      <a:prstDash val="solid"/>
                      <a:round/>
                      <a:headEnd type="none" w="med" len="med"/>
                      <a:tailEnd type="none" w="med" len="med"/>
                    </a:lnL>
                    <a:lnR w="3175" cap="flat" cmpd="sng" algn="ctr">
                      <a:solidFill>
                        <a:schemeClr val="tx1"/>
                      </a:solidFill>
                      <a:prstDash val="solid"/>
                      <a:round/>
                      <a:headEnd type="none" w="med" len="med"/>
                      <a:tailEnd type="none" w="med" len="med"/>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45810697"/>
                  </a:ext>
                </a:extLst>
              </a:tr>
            </a:tbl>
          </a:graphicData>
        </a:graphic>
      </p:graphicFrame>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“Massachusetts Institute of Technology"</a:t>
            </a:r>
          </a:p>
        </p:txBody>
      </p:sp>
      <p:pic>
        <p:nvPicPr>
          <p:cNvPr id="25" name="Imagen 24">
            <a:extLst>
              <a:ext uri="{FF2B5EF4-FFF2-40B4-BE49-F238E27FC236}">
                <a16:creationId xmlns:a16="http://schemas.microsoft.com/office/drawing/2014/main" id="{7013BA82-1E35-404C-BBBE-A4962A124221}"/>
              </a:ext>
            </a:extLst>
          </p:cNvPr>
          <p:cNvPicPr>
            <a:picLocks noChangeAspect="1"/>
          </p:cNvPicPr>
          <p:nvPr/>
        </p:nvPicPr>
        <p:blipFill>
          <a:blip r:embed="rId4"/>
          <a:stretch>
            <a:fillRect/>
          </a:stretch>
        </p:blipFill>
        <p:spPr>
          <a:xfrm>
            <a:off x="7757791" y="1159538"/>
            <a:ext cx="639218" cy="636130"/>
          </a:xfrm>
          <a:prstGeom prst="rect">
            <a:avLst/>
          </a:prstGeom>
        </p:spPr>
      </p:pic>
      <p:pic>
        <p:nvPicPr>
          <p:cNvPr id="26" name="Imagen 25">
            <a:extLst>
              <a:ext uri="{FF2B5EF4-FFF2-40B4-BE49-F238E27FC236}">
                <a16:creationId xmlns:a16="http://schemas.microsoft.com/office/drawing/2014/main" id="{78649B6C-DAC1-4EBC-8E50-77F348EAAB14}"/>
              </a:ext>
            </a:extLst>
          </p:cNvPr>
          <p:cNvPicPr>
            <a:picLocks noChangeAspect="1"/>
          </p:cNvPicPr>
          <p:nvPr/>
        </p:nvPicPr>
        <p:blipFill>
          <a:blip r:embed="rId5"/>
          <a:stretch>
            <a:fillRect/>
          </a:stretch>
        </p:blipFill>
        <p:spPr>
          <a:xfrm>
            <a:off x="7719525" y="1868872"/>
            <a:ext cx="715751" cy="712326"/>
          </a:xfrm>
          <a:prstGeom prst="rect">
            <a:avLst/>
          </a:prstGeom>
        </p:spPr>
      </p:pic>
      <p:pic>
        <p:nvPicPr>
          <p:cNvPr id="28" name="Imagen 27">
            <a:extLst>
              <a:ext uri="{FF2B5EF4-FFF2-40B4-BE49-F238E27FC236}">
                <a16:creationId xmlns:a16="http://schemas.microsoft.com/office/drawing/2014/main" id="{4E6D3CEA-AFF8-4335-B7CD-B777F8232B86}"/>
              </a:ext>
            </a:extLst>
          </p:cNvPr>
          <p:cNvPicPr>
            <a:picLocks noChangeAspect="1"/>
          </p:cNvPicPr>
          <p:nvPr/>
        </p:nvPicPr>
        <p:blipFill>
          <a:blip r:embed="rId6"/>
          <a:stretch>
            <a:fillRect/>
          </a:stretch>
        </p:blipFill>
        <p:spPr>
          <a:xfrm>
            <a:off x="7681258" y="2680365"/>
            <a:ext cx="715751" cy="712294"/>
          </a:xfrm>
          <a:prstGeom prst="rect">
            <a:avLst/>
          </a:prstGeom>
        </p:spPr>
      </p:pic>
      <p:pic>
        <p:nvPicPr>
          <p:cNvPr id="29" name="Imagen 28">
            <a:extLst>
              <a:ext uri="{FF2B5EF4-FFF2-40B4-BE49-F238E27FC236}">
                <a16:creationId xmlns:a16="http://schemas.microsoft.com/office/drawing/2014/main" id="{E929B0E9-8469-4235-BE1A-02E854E1849F}"/>
              </a:ext>
            </a:extLst>
          </p:cNvPr>
          <p:cNvPicPr>
            <a:picLocks noChangeAspect="1"/>
          </p:cNvPicPr>
          <p:nvPr/>
        </p:nvPicPr>
        <p:blipFill>
          <a:blip r:embed="rId7"/>
          <a:stretch>
            <a:fillRect/>
          </a:stretch>
        </p:blipFill>
        <p:spPr>
          <a:xfrm>
            <a:off x="7719525" y="3511039"/>
            <a:ext cx="642466" cy="639392"/>
          </a:xfrm>
          <a:prstGeom prst="rect">
            <a:avLst/>
          </a:prstGeom>
        </p:spPr>
      </p:pic>
      <p:pic>
        <p:nvPicPr>
          <p:cNvPr id="30" name="Imagen 29">
            <a:extLst>
              <a:ext uri="{FF2B5EF4-FFF2-40B4-BE49-F238E27FC236}">
                <a16:creationId xmlns:a16="http://schemas.microsoft.com/office/drawing/2014/main" id="{65A0457E-5E59-46BD-B171-48372B9231DF}"/>
              </a:ext>
            </a:extLst>
          </p:cNvPr>
          <p:cNvPicPr>
            <a:picLocks noChangeAspect="1"/>
          </p:cNvPicPr>
          <p:nvPr/>
        </p:nvPicPr>
        <p:blipFill>
          <a:blip r:embed="rId8"/>
          <a:stretch>
            <a:fillRect/>
          </a:stretch>
        </p:blipFill>
        <p:spPr>
          <a:xfrm>
            <a:off x="7754542" y="4227193"/>
            <a:ext cx="642467" cy="648644"/>
          </a:xfrm>
          <a:prstGeom prst="rect">
            <a:avLst/>
          </a:prstGeom>
        </p:spPr>
      </p:pic>
      <p:pic>
        <p:nvPicPr>
          <p:cNvPr id="31" name="Imagen 30">
            <a:extLst>
              <a:ext uri="{FF2B5EF4-FFF2-40B4-BE49-F238E27FC236}">
                <a16:creationId xmlns:a16="http://schemas.microsoft.com/office/drawing/2014/main" id="{D0149F69-FAC3-4006-AEB5-76947589F1CE}"/>
              </a:ext>
            </a:extLst>
          </p:cNvPr>
          <p:cNvPicPr>
            <a:picLocks noChangeAspect="1"/>
          </p:cNvPicPr>
          <p:nvPr/>
        </p:nvPicPr>
        <p:blipFill>
          <a:blip r:embed="rId9"/>
          <a:stretch>
            <a:fillRect/>
          </a:stretch>
        </p:blipFill>
        <p:spPr>
          <a:xfrm>
            <a:off x="7652384" y="5028237"/>
            <a:ext cx="846782" cy="850814"/>
          </a:xfrm>
          <a:prstGeom prst="rect">
            <a:avLst/>
          </a:prstGeom>
        </p:spPr>
      </p:pic>
      <p:sp>
        <p:nvSpPr>
          <p:cNvPr id="24" name="TextBox 5">
            <a:extLst>
              <a:ext uri="{FF2B5EF4-FFF2-40B4-BE49-F238E27FC236}">
                <a16:creationId xmlns:a16="http://schemas.microsoft.com/office/drawing/2014/main" id="{3E322B67-CD68-4AD0-9EAF-48ED7CE18E8A}"/>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sp>
        <p:nvSpPr>
          <p:cNvPr id="27" name="TextBox 2">
            <a:extLst>
              <a:ext uri="{FF2B5EF4-FFF2-40B4-BE49-F238E27FC236}">
                <a16:creationId xmlns:a16="http://schemas.microsoft.com/office/drawing/2014/main" id="{B505910C-7C23-4B7B-8800-E2B8DE874AC1}"/>
              </a:ext>
            </a:extLst>
          </p:cNvPr>
          <p:cNvSpPr txBox="1"/>
          <p:nvPr/>
        </p:nvSpPr>
        <p:spPr>
          <a:xfrm>
            <a:off x="44275" y="6087037"/>
            <a:ext cx="12101423" cy="276999"/>
          </a:xfrm>
          <a:prstGeom prst="rect">
            <a:avLst/>
          </a:prstGeom>
          <a:noFill/>
        </p:spPr>
        <p:txBody>
          <a:bodyPr wrap="square" rtlCol="0">
            <a:spAutoFit/>
          </a:bodyPr>
          <a:lstStyle/>
          <a:p>
            <a:pPr algn="ctr"/>
            <a:r>
              <a:rPr lang="es-EC" sz="1200" b="1" dirty="0">
                <a:latin typeface="+mj-lt"/>
              </a:rPr>
              <a:t>Tabla. 2. </a:t>
            </a:r>
            <a:r>
              <a:rPr lang="es-EC" sz="1200" dirty="0">
                <a:latin typeface="+mj-lt"/>
              </a:rPr>
              <a:t>Conducción Autónoma: principales artículos (2018-2021) por fecha (descendente). “Massachusetts </a:t>
            </a:r>
            <a:r>
              <a:rPr lang="es-EC" sz="1200" dirty="0" err="1">
                <a:latin typeface="+mj-lt"/>
              </a:rPr>
              <a:t>Institute</a:t>
            </a:r>
            <a:r>
              <a:rPr lang="es-EC" sz="1200" dirty="0">
                <a:latin typeface="+mj-lt"/>
              </a:rPr>
              <a:t> </a:t>
            </a:r>
            <a:r>
              <a:rPr lang="es-EC" sz="1200" dirty="0" err="1">
                <a:latin typeface="+mj-lt"/>
              </a:rPr>
              <a:t>of</a:t>
            </a:r>
            <a:r>
              <a:rPr lang="es-EC" sz="1200" dirty="0">
                <a:latin typeface="+mj-lt"/>
              </a:rPr>
              <a:t> </a:t>
            </a:r>
            <a:r>
              <a:rPr lang="es-EC" sz="1200" dirty="0" err="1">
                <a:latin typeface="+mj-lt"/>
              </a:rPr>
              <a:t>Technology</a:t>
            </a:r>
            <a:r>
              <a:rPr lang="es-EC" sz="1200" dirty="0">
                <a:latin typeface="+mj-lt"/>
              </a:rPr>
              <a:t>" </a:t>
            </a:r>
            <a:r>
              <a:rPr lang="es-EC" sz="1200" b="1" dirty="0">
                <a:latin typeface="+mj-lt"/>
              </a:rPr>
              <a:t>[1].</a:t>
            </a:r>
          </a:p>
        </p:txBody>
      </p:sp>
      <p:pic>
        <p:nvPicPr>
          <p:cNvPr id="4" name="Imagen 3">
            <a:extLst>
              <a:ext uri="{FF2B5EF4-FFF2-40B4-BE49-F238E27FC236}">
                <a16:creationId xmlns:a16="http://schemas.microsoft.com/office/drawing/2014/main" id="{E30BAD81-AA2A-4DDE-B888-4FBA5238830A}"/>
              </a:ext>
            </a:extLst>
          </p:cNvPr>
          <p:cNvPicPr>
            <a:picLocks noChangeAspect="1"/>
          </p:cNvPicPr>
          <p:nvPr/>
        </p:nvPicPr>
        <p:blipFill>
          <a:blip r:embed="rId10"/>
          <a:stretch>
            <a:fillRect/>
          </a:stretch>
        </p:blipFill>
        <p:spPr>
          <a:xfrm>
            <a:off x="6467770" y="1868872"/>
            <a:ext cx="601662" cy="744714"/>
          </a:xfrm>
          <a:prstGeom prst="rect">
            <a:avLst/>
          </a:prstGeom>
        </p:spPr>
      </p:pic>
      <p:pic>
        <p:nvPicPr>
          <p:cNvPr id="6" name="Imagen 5">
            <a:extLst>
              <a:ext uri="{FF2B5EF4-FFF2-40B4-BE49-F238E27FC236}">
                <a16:creationId xmlns:a16="http://schemas.microsoft.com/office/drawing/2014/main" id="{B6760EB0-640C-41D4-9869-8803F0C1C23A}"/>
              </a:ext>
            </a:extLst>
          </p:cNvPr>
          <p:cNvPicPr>
            <a:picLocks noChangeAspect="1"/>
          </p:cNvPicPr>
          <p:nvPr/>
        </p:nvPicPr>
        <p:blipFill>
          <a:blip r:embed="rId11"/>
          <a:stretch>
            <a:fillRect/>
          </a:stretch>
        </p:blipFill>
        <p:spPr>
          <a:xfrm>
            <a:off x="6345193" y="1175857"/>
            <a:ext cx="874757" cy="639946"/>
          </a:xfrm>
          <a:prstGeom prst="rect">
            <a:avLst/>
          </a:prstGeom>
        </p:spPr>
      </p:pic>
      <p:pic>
        <p:nvPicPr>
          <p:cNvPr id="8" name="Imagen 7">
            <a:extLst>
              <a:ext uri="{FF2B5EF4-FFF2-40B4-BE49-F238E27FC236}">
                <a16:creationId xmlns:a16="http://schemas.microsoft.com/office/drawing/2014/main" id="{2396BD5A-140F-4139-B250-004807E7C70C}"/>
              </a:ext>
            </a:extLst>
          </p:cNvPr>
          <p:cNvPicPr>
            <a:picLocks noChangeAspect="1"/>
          </p:cNvPicPr>
          <p:nvPr/>
        </p:nvPicPr>
        <p:blipFill>
          <a:blip r:embed="rId12"/>
          <a:stretch>
            <a:fillRect/>
          </a:stretch>
        </p:blipFill>
        <p:spPr>
          <a:xfrm>
            <a:off x="6155317" y="3540280"/>
            <a:ext cx="1409349" cy="610151"/>
          </a:xfrm>
          <a:prstGeom prst="rect">
            <a:avLst/>
          </a:prstGeom>
        </p:spPr>
      </p:pic>
      <p:pic>
        <p:nvPicPr>
          <p:cNvPr id="15" name="Imagen 14">
            <a:extLst>
              <a:ext uri="{FF2B5EF4-FFF2-40B4-BE49-F238E27FC236}">
                <a16:creationId xmlns:a16="http://schemas.microsoft.com/office/drawing/2014/main" id="{CD28E60C-C7B1-44EF-9C05-EA04A97835F1}"/>
              </a:ext>
            </a:extLst>
          </p:cNvPr>
          <p:cNvPicPr>
            <a:picLocks noChangeAspect="1"/>
          </p:cNvPicPr>
          <p:nvPr/>
        </p:nvPicPr>
        <p:blipFill>
          <a:blip r:embed="rId13"/>
          <a:stretch>
            <a:fillRect/>
          </a:stretch>
        </p:blipFill>
        <p:spPr>
          <a:xfrm>
            <a:off x="6193417" y="2686591"/>
            <a:ext cx="1295182" cy="633336"/>
          </a:xfrm>
          <a:prstGeom prst="rect">
            <a:avLst/>
          </a:prstGeom>
        </p:spPr>
      </p:pic>
      <p:pic>
        <p:nvPicPr>
          <p:cNvPr id="32" name="Imagen 31">
            <a:extLst>
              <a:ext uri="{FF2B5EF4-FFF2-40B4-BE49-F238E27FC236}">
                <a16:creationId xmlns:a16="http://schemas.microsoft.com/office/drawing/2014/main" id="{C614991B-C9F3-45F1-A2A6-1D295C96FDF9}"/>
              </a:ext>
            </a:extLst>
          </p:cNvPr>
          <p:cNvPicPr>
            <a:picLocks noChangeAspect="1"/>
          </p:cNvPicPr>
          <p:nvPr/>
        </p:nvPicPr>
        <p:blipFill>
          <a:blip r:embed="rId14"/>
          <a:stretch>
            <a:fillRect/>
          </a:stretch>
        </p:blipFill>
        <p:spPr>
          <a:xfrm>
            <a:off x="6155317" y="4373179"/>
            <a:ext cx="601663" cy="435916"/>
          </a:xfrm>
          <a:prstGeom prst="rect">
            <a:avLst/>
          </a:prstGeom>
        </p:spPr>
      </p:pic>
      <p:pic>
        <p:nvPicPr>
          <p:cNvPr id="33" name="Imagen 32">
            <a:extLst>
              <a:ext uri="{FF2B5EF4-FFF2-40B4-BE49-F238E27FC236}">
                <a16:creationId xmlns:a16="http://schemas.microsoft.com/office/drawing/2014/main" id="{E4CB5934-888F-4ECE-90A5-E8C64D9884CF}"/>
              </a:ext>
            </a:extLst>
          </p:cNvPr>
          <p:cNvPicPr>
            <a:picLocks noChangeAspect="1"/>
          </p:cNvPicPr>
          <p:nvPr/>
        </p:nvPicPr>
        <p:blipFill>
          <a:blip r:embed="rId15"/>
          <a:stretch>
            <a:fillRect/>
          </a:stretch>
        </p:blipFill>
        <p:spPr>
          <a:xfrm>
            <a:off x="6884232" y="4379358"/>
            <a:ext cx="601663" cy="433527"/>
          </a:xfrm>
          <a:prstGeom prst="rect">
            <a:avLst/>
          </a:prstGeom>
        </p:spPr>
      </p:pic>
      <p:pic>
        <p:nvPicPr>
          <p:cNvPr id="34" name="Imagen 33">
            <a:extLst>
              <a:ext uri="{FF2B5EF4-FFF2-40B4-BE49-F238E27FC236}">
                <a16:creationId xmlns:a16="http://schemas.microsoft.com/office/drawing/2014/main" id="{67EF232D-A93B-4AB3-A733-B2E58C656948}"/>
              </a:ext>
            </a:extLst>
          </p:cNvPr>
          <p:cNvPicPr>
            <a:picLocks noChangeAspect="1"/>
          </p:cNvPicPr>
          <p:nvPr/>
        </p:nvPicPr>
        <p:blipFill>
          <a:blip r:embed="rId16"/>
          <a:stretch>
            <a:fillRect/>
          </a:stretch>
        </p:blipFill>
        <p:spPr>
          <a:xfrm>
            <a:off x="6157388" y="5068556"/>
            <a:ext cx="1328508" cy="774963"/>
          </a:xfrm>
          <a:prstGeom prst="rect">
            <a:avLst/>
          </a:prstGeom>
        </p:spPr>
      </p:pic>
      <p:pic>
        <p:nvPicPr>
          <p:cNvPr id="23" name="Picture 6" descr="Universidad Politécnica de Madrid">
            <a:extLst>
              <a:ext uri="{FF2B5EF4-FFF2-40B4-BE49-F238E27FC236}">
                <a16:creationId xmlns:a16="http://schemas.microsoft.com/office/drawing/2014/main" id="{E130B698-0FE6-4840-95C0-CE3F0F28AFE5}"/>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51988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4DE242A-1B6A-47CE-8E46-8A95FC4F3F01}"/>
              </a:ext>
            </a:extLst>
          </p:cNvPr>
          <p:cNvPicPr>
            <a:picLocks noChangeAspect="1"/>
          </p:cNvPicPr>
          <p:nvPr/>
        </p:nvPicPr>
        <p:blipFill rotWithShape="1">
          <a:blip r:embed="rId3">
            <a:extLst>
              <a:ext uri="{28A0092B-C50C-407E-A947-70E740481C1C}">
                <a14:useLocalDpi xmlns:a14="http://schemas.microsoft.com/office/drawing/2010/main" val="0"/>
              </a:ext>
            </a:extLst>
          </a:blip>
          <a:srcRect t="16366" r="19677" b="15024"/>
          <a:stretch/>
        </p:blipFill>
        <p:spPr>
          <a:xfrm>
            <a:off x="8784" y="0"/>
            <a:ext cx="12183216" cy="6858000"/>
          </a:xfrm>
          <a:prstGeom prst="rect">
            <a:avLst/>
          </a:prstGeom>
        </p:spPr>
      </p:pic>
      <p:sp>
        <p:nvSpPr>
          <p:cNvPr id="5" name="CuadroTexto 4"/>
          <p:cNvSpPr txBox="1"/>
          <p:nvPr/>
        </p:nvSpPr>
        <p:spPr>
          <a:xfrm>
            <a:off x="-9332" y="0"/>
            <a:ext cx="9744174" cy="553998"/>
          </a:xfrm>
          <a:prstGeom prst="rect">
            <a:avLst/>
          </a:prstGeom>
          <a:noFill/>
        </p:spPr>
        <p:txBody>
          <a:bodyPr wrap="square" rtlCol="0">
            <a:spAutoFit/>
          </a:bodyPr>
          <a:lstStyle/>
          <a:p>
            <a:r>
              <a:rPr lang="es-EC" sz="3000" b="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 PRINCIPALES INVESTIGACIONES</a:t>
            </a:r>
          </a:p>
        </p:txBody>
      </p:sp>
      <p:sp>
        <p:nvSpPr>
          <p:cNvPr id="7" name="Marcador de número de diapositiva 6">
            <a:extLst>
              <a:ext uri="{FF2B5EF4-FFF2-40B4-BE49-F238E27FC236}">
                <a16:creationId xmlns:a16="http://schemas.microsoft.com/office/drawing/2014/main" id="{74C1ABD0-5E3F-4F59-AF19-151C0D928887}"/>
              </a:ext>
            </a:extLst>
          </p:cNvPr>
          <p:cNvSpPr>
            <a:spLocks noGrp="1"/>
          </p:cNvSpPr>
          <p:nvPr>
            <p:ph type="sldNum" sz="quarter" idx="12"/>
          </p:nvPr>
        </p:nvSpPr>
        <p:spPr/>
        <p:txBody>
          <a:bodyPr/>
          <a:lstStyle/>
          <a:p>
            <a:fld id="{4520EF85-DF53-4D04-9FB7-92751963B590}" type="slidenum">
              <a:rPr lang="es-EC" smtClean="0"/>
              <a:t>9</a:t>
            </a:fld>
            <a:endParaRPr lang="es-EC"/>
          </a:p>
        </p:txBody>
      </p:sp>
      <p:sp>
        <p:nvSpPr>
          <p:cNvPr id="10" name="CuadroTexto 9">
            <a:extLst>
              <a:ext uri="{FF2B5EF4-FFF2-40B4-BE49-F238E27FC236}">
                <a16:creationId xmlns:a16="http://schemas.microsoft.com/office/drawing/2014/main" id="{A745BCE6-4673-4228-9EE3-0D651D4BEB5A}"/>
              </a:ext>
            </a:extLst>
          </p:cNvPr>
          <p:cNvSpPr txBox="1"/>
          <p:nvPr/>
        </p:nvSpPr>
        <p:spPr>
          <a:xfrm>
            <a:off x="-9333" y="430722"/>
            <a:ext cx="9744174" cy="461665"/>
          </a:xfrm>
          <a:prstGeom prst="rect">
            <a:avLst/>
          </a:prstGeom>
          <a:noFill/>
        </p:spPr>
        <p:txBody>
          <a:bodyPr wrap="square" rtlCol="0">
            <a:spAutoFit/>
          </a:bodyPr>
          <a:lstStyle/>
          <a:p>
            <a:r>
              <a:rPr lang="es-EC"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     </a:t>
            </a:r>
            <a:r>
              <a:rPr lang="en-US" sz="2400" b="1" i="1" dirty="0">
                <a:solidFill>
                  <a:schemeClr val="bg1">
                    <a:lumMod val="95000"/>
                  </a:schemeClr>
                </a:solidFill>
                <a:effectLst>
                  <a:outerShdw blurRad="38100" dist="38100" dir="2700000" algn="tl">
                    <a:srgbClr val="000000">
                      <a:alpha val="43137"/>
                    </a:srgbClr>
                  </a:outerShdw>
                </a:effectLst>
                <a:latin typeface="Bell MT" panose="02020503060305020303" pitchFamily="18" charset="0"/>
              </a:rPr>
              <a:t>2.2 NEWS: “Massachusetts Institute of Technology"</a:t>
            </a:r>
          </a:p>
        </p:txBody>
      </p:sp>
      <p:sp>
        <p:nvSpPr>
          <p:cNvPr id="24" name="TextBox 5">
            <a:extLst>
              <a:ext uri="{FF2B5EF4-FFF2-40B4-BE49-F238E27FC236}">
                <a16:creationId xmlns:a16="http://schemas.microsoft.com/office/drawing/2014/main" id="{3E322B67-CD68-4AD0-9EAF-48ED7CE18E8A}"/>
              </a:ext>
            </a:extLst>
          </p:cNvPr>
          <p:cNvSpPr txBox="1"/>
          <p:nvPr/>
        </p:nvSpPr>
        <p:spPr>
          <a:xfrm>
            <a:off x="154233" y="6505998"/>
            <a:ext cx="11393224" cy="246221"/>
          </a:xfrm>
          <a:prstGeom prst="rect">
            <a:avLst/>
          </a:prstGeom>
          <a:noFill/>
        </p:spPr>
        <p:txBody>
          <a:bodyPr wrap="square" rtlCol="0">
            <a:spAutoFit/>
          </a:bodyPr>
          <a:lstStyle/>
          <a:p>
            <a:r>
              <a:rPr lang="es-EC" sz="1000" dirty="0">
                <a:solidFill>
                  <a:schemeClr val="bg1"/>
                </a:solidFill>
                <a:latin typeface="+mj-lt"/>
              </a:rPr>
              <a:t>[1] Fuente: </a:t>
            </a:r>
            <a:r>
              <a:rPr lang="es-EC" sz="1000" dirty="0" err="1">
                <a:solidFill>
                  <a:schemeClr val="bg1"/>
                </a:solidFill>
                <a:latin typeface="+mj-lt"/>
              </a:rPr>
              <a:t>Scopus</a:t>
            </a:r>
            <a:endParaRPr lang="es-EC" sz="1000" dirty="0">
              <a:solidFill>
                <a:schemeClr val="bg1"/>
              </a:solidFill>
              <a:latin typeface="+mj-lt"/>
            </a:endParaRPr>
          </a:p>
        </p:txBody>
      </p:sp>
      <p:pic>
        <p:nvPicPr>
          <p:cNvPr id="23" name="Picture 6" descr="Universidad Politécnica de Madrid">
            <a:extLst>
              <a:ext uri="{FF2B5EF4-FFF2-40B4-BE49-F238E27FC236}">
                <a16:creationId xmlns:a16="http://schemas.microsoft.com/office/drawing/2014/main" id="{E130B698-0FE6-4840-95C0-CE3F0F28AFE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207681" y="0"/>
            <a:ext cx="984319" cy="757303"/>
          </a:xfrm>
          <a:prstGeom prst="rect">
            <a:avLst/>
          </a:prstGeom>
          <a:noFill/>
          <a:extLst>
            <a:ext uri="{909E8E84-426E-40DD-AFC4-6F175D3DCCD1}">
              <a14:hiddenFill xmlns:a14="http://schemas.microsoft.com/office/drawing/2010/main">
                <a:solidFill>
                  <a:srgbClr val="FFFFFF"/>
                </a:solidFill>
              </a14:hiddenFill>
            </a:ext>
          </a:extLst>
        </p:spPr>
      </p:pic>
      <p:pic>
        <p:nvPicPr>
          <p:cNvPr id="14" name="Imagen 13">
            <a:hlinkClick r:id="rId5"/>
            <a:extLst>
              <a:ext uri="{FF2B5EF4-FFF2-40B4-BE49-F238E27FC236}">
                <a16:creationId xmlns:a16="http://schemas.microsoft.com/office/drawing/2014/main" id="{8DA40031-B8DE-44D2-AA77-9227F5ABE224}"/>
              </a:ext>
            </a:extLst>
          </p:cNvPr>
          <p:cNvPicPr>
            <a:picLocks noChangeAspect="1"/>
          </p:cNvPicPr>
          <p:nvPr/>
        </p:nvPicPr>
        <p:blipFill>
          <a:blip r:embed="rId6"/>
          <a:stretch>
            <a:fillRect/>
          </a:stretch>
        </p:blipFill>
        <p:spPr>
          <a:xfrm>
            <a:off x="533360" y="859716"/>
            <a:ext cx="4364427" cy="1051800"/>
          </a:xfrm>
          <a:prstGeom prst="rect">
            <a:avLst/>
          </a:prstGeom>
          <a:ln>
            <a:solidFill>
              <a:schemeClr val="tx1"/>
            </a:solidFill>
          </a:ln>
          <a:effectLst>
            <a:outerShdw blurRad="50800" dist="38100" dir="2700000" algn="tl" rotWithShape="0">
              <a:prstClr val="black">
                <a:alpha val="40000"/>
              </a:prstClr>
            </a:outerShdw>
          </a:effectLst>
        </p:spPr>
      </p:pic>
      <p:pic>
        <p:nvPicPr>
          <p:cNvPr id="16" name="Imagen 15">
            <a:hlinkClick r:id="rId7"/>
            <a:extLst>
              <a:ext uri="{FF2B5EF4-FFF2-40B4-BE49-F238E27FC236}">
                <a16:creationId xmlns:a16="http://schemas.microsoft.com/office/drawing/2014/main" id="{21CDF708-491B-4F9E-B00D-C318EA27A5E0}"/>
              </a:ext>
            </a:extLst>
          </p:cNvPr>
          <p:cNvPicPr>
            <a:picLocks noChangeAspect="1"/>
          </p:cNvPicPr>
          <p:nvPr/>
        </p:nvPicPr>
        <p:blipFill>
          <a:blip r:embed="rId8"/>
          <a:stretch>
            <a:fillRect/>
          </a:stretch>
        </p:blipFill>
        <p:spPr>
          <a:xfrm>
            <a:off x="533360" y="1963519"/>
            <a:ext cx="4364427" cy="1068839"/>
          </a:xfrm>
          <a:prstGeom prst="rect">
            <a:avLst/>
          </a:prstGeom>
          <a:ln>
            <a:solidFill>
              <a:schemeClr val="tx1"/>
            </a:solidFill>
          </a:ln>
          <a:effectLst>
            <a:outerShdw blurRad="50800" dist="38100" dir="2700000" algn="tl" rotWithShape="0">
              <a:prstClr val="black">
                <a:alpha val="40000"/>
              </a:prstClr>
            </a:outerShdw>
          </a:effectLst>
        </p:spPr>
      </p:pic>
      <p:pic>
        <p:nvPicPr>
          <p:cNvPr id="18" name="Imagen 17">
            <a:hlinkClick r:id="rId9"/>
            <a:extLst>
              <a:ext uri="{FF2B5EF4-FFF2-40B4-BE49-F238E27FC236}">
                <a16:creationId xmlns:a16="http://schemas.microsoft.com/office/drawing/2014/main" id="{9800ADBC-42B7-436E-A179-EC951FA457F9}"/>
              </a:ext>
            </a:extLst>
          </p:cNvPr>
          <p:cNvPicPr>
            <a:picLocks noChangeAspect="1"/>
          </p:cNvPicPr>
          <p:nvPr/>
        </p:nvPicPr>
        <p:blipFill>
          <a:blip r:embed="rId10"/>
          <a:stretch>
            <a:fillRect/>
          </a:stretch>
        </p:blipFill>
        <p:spPr>
          <a:xfrm>
            <a:off x="533360" y="3084362"/>
            <a:ext cx="4364427" cy="1237338"/>
          </a:xfrm>
          <a:prstGeom prst="rect">
            <a:avLst/>
          </a:prstGeom>
          <a:ln>
            <a:solidFill>
              <a:schemeClr val="tx1"/>
            </a:solidFill>
          </a:ln>
          <a:effectLst>
            <a:outerShdw blurRad="50800" dist="38100" dir="2700000" algn="tl" rotWithShape="0">
              <a:prstClr val="black">
                <a:alpha val="40000"/>
              </a:prstClr>
            </a:outerShdw>
          </a:effectLst>
        </p:spPr>
      </p:pic>
      <p:pic>
        <p:nvPicPr>
          <p:cNvPr id="19" name="Imagen 18">
            <a:hlinkClick r:id="rId11"/>
            <a:extLst>
              <a:ext uri="{FF2B5EF4-FFF2-40B4-BE49-F238E27FC236}">
                <a16:creationId xmlns:a16="http://schemas.microsoft.com/office/drawing/2014/main" id="{441CD1C7-344D-4845-AD39-5657F1755DB7}"/>
              </a:ext>
            </a:extLst>
          </p:cNvPr>
          <p:cNvPicPr>
            <a:picLocks noChangeAspect="1"/>
          </p:cNvPicPr>
          <p:nvPr/>
        </p:nvPicPr>
        <p:blipFill>
          <a:blip r:embed="rId12"/>
          <a:stretch>
            <a:fillRect/>
          </a:stretch>
        </p:blipFill>
        <p:spPr>
          <a:xfrm>
            <a:off x="533360" y="4373704"/>
            <a:ext cx="4364427" cy="1063965"/>
          </a:xfrm>
          <a:prstGeom prst="rect">
            <a:avLst/>
          </a:prstGeom>
          <a:ln>
            <a:solidFill>
              <a:schemeClr val="tx1"/>
            </a:solidFill>
          </a:ln>
          <a:effectLst>
            <a:outerShdw blurRad="50800" dist="38100" dir="2700000" algn="tl" rotWithShape="0">
              <a:prstClr val="black">
                <a:alpha val="40000"/>
              </a:prstClr>
            </a:outerShdw>
          </a:effectLst>
        </p:spPr>
      </p:pic>
      <p:pic>
        <p:nvPicPr>
          <p:cNvPr id="20" name="Imagen 19">
            <a:hlinkClick r:id="rId13"/>
            <a:extLst>
              <a:ext uri="{FF2B5EF4-FFF2-40B4-BE49-F238E27FC236}">
                <a16:creationId xmlns:a16="http://schemas.microsoft.com/office/drawing/2014/main" id="{AA0F0820-54D7-40F3-AB44-80F12D2D2228}"/>
              </a:ext>
            </a:extLst>
          </p:cNvPr>
          <p:cNvPicPr>
            <a:picLocks noChangeAspect="1"/>
          </p:cNvPicPr>
          <p:nvPr/>
        </p:nvPicPr>
        <p:blipFill>
          <a:blip r:embed="rId14"/>
          <a:stretch>
            <a:fillRect/>
          </a:stretch>
        </p:blipFill>
        <p:spPr>
          <a:xfrm>
            <a:off x="533360" y="5486869"/>
            <a:ext cx="4364427" cy="867562"/>
          </a:xfrm>
          <a:prstGeom prst="rect">
            <a:avLst/>
          </a:prstGeom>
          <a:ln>
            <a:solidFill>
              <a:schemeClr val="tx1"/>
            </a:solidFill>
          </a:ln>
          <a:effectLst>
            <a:outerShdw blurRad="50800" dist="38100" dir="2700000" algn="tl" rotWithShape="0">
              <a:prstClr val="black">
                <a:alpha val="40000"/>
              </a:prstClr>
            </a:outerShdw>
          </a:effectLst>
        </p:spPr>
      </p:pic>
      <p:pic>
        <p:nvPicPr>
          <p:cNvPr id="38" name="Imagen 37">
            <a:hlinkClick r:id="rId15"/>
            <a:extLst>
              <a:ext uri="{FF2B5EF4-FFF2-40B4-BE49-F238E27FC236}">
                <a16:creationId xmlns:a16="http://schemas.microsoft.com/office/drawing/2014/main" id="{2468FB58-80C6-4323-AD4E-A6203974142C}"/>
              </a:ext>
            </a:extLst>
          </p:cNvPr>
          <p:cNvPicPr>
            <a:picLocks noChangeAspect="1"/>
          </p:cNvPicPr>
          <p:nvPr/>
        </p:nvPicPr>
        <p:blipFill>
          <a:blip r:embed="rId16"/>
          <a:stretch>
            <a:fillRect/>
          </a:stretch>
        </p:blipFill>
        <p:spPr>
          <a:xfrm>
            <a:off x="7294213" y="864285"/>
            <a:ext cx="4364427" cy="1014011"/>
          </a:xfrm>
          <a:prstGeom prst="rect">
            <a:avLst/>
          </a:prstGeom>
          <a:ln>
            <a:solidFill>
              <a:schemeClr val="tx1"/>
            </a:solidFill>
          </a:ln>
          <a:effectLst>
            <a:outerShdw blurRad="50800" dist="38100" dir="2700000" algn="tl" rotWithShape="0">
              <a:prstClr val="black">
                <a:alpha val="40000"/>
              </a:prstClr>
            </a:outerShdw>
          </a:effectLst>
        </p:spPr>
      </p:pic>
      <p:pic>
        <p:nvPicPr>
          <p:cNvPr id="39" name="Imagen 38">
            <a:hlinkClick r:id="rId17"/>
            <a:extLst>
              <a:ext uri="{FF2B5EF4-FFF2-40B4-BE49-F238E27FC236}">
                <a16:creationId xmlns:a16="http://schemas.microsoft.com/office/drawing/2014/main" id="{BADF0F98-FE00-4A99-B843-8DB04206CF50}"/>
              </a:ext>
            </a:extLst>
          </p:cNvPr>
          <p:cNvPicPr>
            <a:picLocks noChangeAspect="1"/>
          </p:cNvPicPr>
          <p:nvPr/>
        </p:nvPicPr>
        <p:blipFill>
          <a:blip r:embed="rId18"/>
          <a:stretch>
            <a:fillRect/>
          </a:stretch>
        </p:blipFill>
        <p:spPr>
          <a:xfrm>
            <a:off x="7294213" y="1911516"/>
            <a:ext cx="4364425" cy="1041391"/>
          </a:xfrm>
          <a:prstGeom prst="rect">
            <a:avLst/>
          </a:prstGeom>
          <a:ln>
            <a:solidFill>
              <a:schemeClr val="tx1"/>
            </a:solidFill>
          </a:ln>
          <a:effectLst>
            <a:outerShdw blurRad="50800" dist="38100" dir="2700000" algn="tl" rotWithShape="0">
              <a:prstClr val="black">
                <a:alpha val="40000"/>
              </a:prstClr>
            </a:outerShdw>
          </a:effectLst>
        </p:spPr>
      </p:pic>
      <p:pic>
        <p:nvPicPr>
          <p:cNvPr id="40" name="Imagen 39">
            <a:hlinkClick r:id="rId19"/>
            <a:extLst>
              <a:ext uri="{FF2B5EF4-FFF2-40B4-BE49-F238E27FC236}">
                <a16:creationId xmlns:a16="http://schemas.microsoft.com/office/drawing/2014/main" id="{520BB3AC-5F5E-4907-9C32-8D8A5B0329A3}"/>
              </a:ext>
            </a:extLst>
          </p:cNvPr>
          <p:cNvPicPr>
            <a:picLocks noChangeAspect="1"/>
          </p:cNvPicPr>
          <p:nvPr/>
        </p:nvPicPr>
        <p:blipFill>
          <a:blip r:embed="rId20"/>
          <a:stretch>
            <a:fillRect/>
          </a:stretch>
        </p:blipFill>
        <p:spPr>
          <a:xfrm>
            <a:off x="7294213" y="2992346"/>
            <a:ext cx="4364425" cy="1266760"/>
          </a:xfrm>
          <a:prstGeom prst="rect">
            <a:avLst/>
          </a:prstGeom>
          <a:ln>
            <a:solidFill>
              <a:schemeClr val="tx1"/>
            </a:solidFill>
          </a:ln>
          <a:effectLst>
            <a:outerShdw blurRad="50800" dist="38100" dir="2700000" algn="tl" rotWithShape="0">
              <a:prstClr val="black">
                <a:alpha val="40000"/>
              </a:prstClr>
            </a:outerShdw>
          </a:effectLst>
        </p:spPr>
      </p:pic>
      <p:pic>
        <p:nvPicPr>
          <p:cNvPr id="41" name="Imagen 40">
            <a:hlinkClick r:id="rId21"/>
            <a:extLst>
              <a:ext uri="{FF2B5EF4-FFF2-40B4-BE49-F238E27FC236}">
                <a16:creationId xmlns:a16="http://schemas.microsoft.com/office/drawing/2014/main" id="{D0BB4F5D-137F-45D6-B721-1C6653C1283C}"/>
              </a:ext>
            </a:extLst>
          </p:cNvPr>
          <p:cNvPicPr>
            <a:picLocks noChangeAspect="1"/>
          </p:cNvPicPr>
          <p:nvPr/>
        </p:nvPicPr>
        <p:blipFill>
          <a:blip r:embed="rId22"/>
          <a:stretch>
            <a:fillRect/>
          </a:stretch>
        </p:blipFill>
        <p:spPr>
          <a:xfrm>
            <a:off x="7294215" y="4298545"/>
            <a:ext cx="4364425" cy="993778"/>
          </a:xfrm>
          <a:prstGeom prst="rect">
            <a:avLst/>
          </a:prstGeom>
          <a:ln>
            <a:solidFill>
              <a:schemeClr val="tx1"/>
            </a:solidFill>
          </a:ln>
          <a:effectLst>
            <a:outerShdw blurRad="50800" dist="38100" dir="2700000" algn="tl" rotWithShape="0">
              <a:prstClr val="black">
                <a:alpha val="40000"/>
              </a:prstClr>
            </a:outerShdw>
          </a:effectLst>
        </p:spPr>
      </p:pic>
      <p:pic>
        <p:nvPicPr>
          <p:cNvPr id="42" name="Imagen 41">
            <a:hlinkClick r:id="rId23"/>
            <a:extLst>
              <a:ext uri="{FF2B5EF4-FFF2-40B4-BE49-F238E27FC236}">
                <a16:creationId xmlns:a16="http://schemas.microsoft.com/office/drawing/2014/main" id="{1B76B3F4-F1CC-4DBC-AA41-9D04FB011874}"/>
              </a:ext>
            </a:extLst>
          </p:cNvPr>
          <p:cNvPicPr>
            <a:picLocks noChangeAspect="1"/>
          </p:cNvPicPr>
          <p:nvPr/>
        </p:nvPicPr>
        <p:blipFill>
          <a:blip r:embed="rId24"/>
          <a:stretch>
            <a:fillRect/>
          </a:stretch>
        </p:blipFill>
        <p:spPr>
          <a:xfrm>
            <a:off x="7294213" y="5331762"/>
            <a:ext cx="4364427" cy="1025986"/>
          </a:xfrm>
          <a:prstGeom prst="rect">
            <a:avLst/>
          </a:prstGeom>
          <a:ln>
            <a:solidFill>
              <a:schemeClr val="tx1"/>
            </a:solidFill>
          </a:ln>
          <a:effectLst>
            <a:outerShdw blurRad="50800" dist="38100" dir="2700000" algn="tl" rotWithShape="0">
              <a:prstClr val="black">
                <a:alpha val="40000"/>
              </a:prstClr>
            </a:outerShdw>
          </a:effectLst>
        </p:spPr>
      </p:pic>
      <p:cxnSp>
        <p:nvCxnSpPr>
          <p:cNvPr id="4" name="Conector recto 3">
            <a:extLst>
              <a:ext uri="{FF2B5EF4-FFF2-40B4-BE49-F238E27FC236}">
                <a16:creationId xmlns:a16="http://schemas.microsoft.com/office/drawing/2014/main" id="{1C762722-1F48-4285-BC3B-05A27B987C5E}"/>
              </a:ext>
            </a:extLst>
          </p:cNvPr>
          <p:cNvCxnSpPr/>
          <p:nvPr/>
        </p:nvCxnSpPr>
        <p:spPr>
          <a:xfrm>
            <a:off x="2185851" y="1445623"/>
            <a:ext cx="2246812"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8" name="Conector recto 7">
            <a:extLst>
              <a:ext uri="{FF2B5EF4-FFF2-40B4-BE49-F238E27FC236}">
                <a16:creationId xmlns:a16="http://schemas.microsoft.com/office/drawing/2014/main" id="{3F82B994-C083-4C87-BFC2-187522CA7EA3}"/>
              </a:ext>
            </a:extLst>
          </p:cNvPr>
          <p:cNvCxnSpPr/>
          <p:nvPr/>
        </p:nvCxnSpPr>
        <p:spPr>
          <a:xfrm>
            <a:off x="2185851" y="1689100"/>
            <a:ext cx="2367099"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5" name="Conector recto 24">
            <a:extLst>
              <a:ext uri="{FF2B5EF4-FFF2-40B4-BE49-F238E27FC236}">
                <a16:creationId xmlns:a16="http://schemas.microsoft.com/office/drawing/2014/main" id="{38BF48E7-C86F-4F24-86A0-174CFD3EEC43}"/>
              </a:ext>
            </a:extLst>
          </p:cNvPr>
          <p:cNvCxnSpPr>
            <a:cxnSpLocks/>
          </p:cNvCxnSpPr>
          <p:nvPr/>
        </p:nvCxnSpPr>
        <p:spPr>
          <a:xfrm>
            <a:off x="2928801" y="2438400"/>
            <a:ext cx="1687649"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6" name="Conector recto 25">
            <a:extLst>
              <a:ext uri="{FF2B5EF4-FFF2-40B4-BE49-F238E27FC236}">
                <a16:creationId xmlns:a16="http://schemas.microsoft.com/office/drawing/2014/main" id="{360C5B38-D6A6-4511-87DC-8AB2F487D4A9}"/>
              </a:ext>
            </a:extLst>
          </p:cNvPr>
          <p:cNvCxnSpPr>
            <a:cxnSpLocks/>
          </p:cNvCxnSpPr>
          <p:nvPr/>
        </p:nvCxnSpPr>
        <p:spPr>
          <a:xfrm>
            <a:off x="2185851" y="2698750"/>
            <a:ext cx="2711936"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8" name="Conector recto 27">
            <a:extLst>
              <a:ext uri="{FF2B5EF4-FFF2-40B4-BE49-F238E27FC236}">
                <a16:creationId xmlns:a16="http://schemas.microsoft.com/office/drawing/2014/main" id="{0648A999-16F0-495E-B135-5E584C4D3E4F}"/>
              </a:ext>
            </a:extLst>
          </p:cNvPr>
          <p:cNvCxnSpPr>
            <a:cxnSpLocks/>
          </p:cNvCxnSpPr>
          <p:nvPr/>
        </p:nvCxnSpPr>
        <p:spPr>
          <a:xfrm>
            <a:off x="3125651" y="3733800"/>
            <a:ext cx="1655899"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0" name="Conector recto 29">
            <a:extLst>
              <a:ext uri="{FF2B5EF4-FFF2-40B4-BE49-F238E27FC236}">
                <a16:creationId xmlns:a16="http://schemas.microsoft.com/office/drawing/2014/main" id="{BFDFE4D9-772E-4D98-A514-C37563F7FE6F}"/>
              </a:ext>
            </a:extLst>
          </p:cNvPr>
          <p:cNvCxnSpPr>
            <a:cxnSpLocks/>
          </p:cNvCxnSpPr>
          <p:nvPr/>
        </p:nvCxnSpPr>
        <p:spPr>
          <a:xfrm>
            <a:off x="2265951" y="3857625"/>
            <a:ext cx="181974"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2" name="Conector recto 31">
            <a:extLst>
              <a:ext uri="{FF2B5EF4-FFF2-40B4-BE49-F238E27FC236}">
                <a16:creationId xmlns:a16="http://schemas.microsoft.com/office/drawing/2014/main" id="{C74D64F0-B911-4A4C-8D69-79CB175A73E7}"/>
              </a:ext>
            </a:extLst>
          </p:cNvPr>
          <p:cNvCxnSpPr>
            <a:cxnSpLocks/>
          </p:cNvCxnSpPr>
          <p:nvPr/>
        </p:nvCxnSpPr>
        <p:spPr>
          <a:xfrm>
            <a:off x="3054802" y="3854450"/>
            <a:ext cx="1472748"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4" name="Conector recto 33">
            <a:extLst>
              <a:ext uri="{FF2B5EF4-FFF2-40B4-BE49-F238E27FC236}">
                <a16:creationId xmlns:a16="http://schemas.microsoft.com/office/drawing/2014/main" id="{5C7EB153-D3F6-4121-9A0B-E5A1760D734D}"/>
              </a:ext>
            </a:extLst>
          </p:cNvPr>
          <p:cNvCxnSpPr>
            <a:cxnSpLocks/>
          </p:cNvCxnSpPr>
          <p:nvPr/>
        </p:nvCxnSpPr>
        <p:spPr>
          <a:xfrm>
            <a:off x="3388177" y="3987800"/>
            <a:ext cx="1472748"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5" name="Conector recto 34">
            <a:extLst>
              <a:ext uri="{FF2B5EF4-FFF2-40B4-BE49-F238E27FC236}">
                <a16:creationId xmlns:a16="http://schemas.microsoft.com/office/drawing/2014/main" id="{6C07E7A8-1445-4839-963C-700A9BECAA16}"/>
              </a:ext>
            </a:extLst>
          </p:cNvPr>
          <p:cNvCxnSpPr>
            <a:cxnSpLocks/>
          </p:cNvCxnSpPr>
          <p:nvPr/>
        </p:nvCxnSpPr>
        <p:spPr>
          <a:xfrm>
            <a:off x="2363651" y="4841875"/>
            <a:ext cx="2106749"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37" name="Conector recto 36">
            <a:extLst>
              <a:ext uri="{FF2B5EF4-FFF2-40B4-BE49-F238E27FC236}">
                <a16:creationId xmlns:a16="http://schemas.microsoft.com/office/drawing/2014/main" id="{A9424E6D-85D2-448C-BBB3-F6C57A067A98}"/>
              </a:ext>
            </a:extLst>
          </p:cNvPr>
          <p:cNvCxnSpPr>
            <a:cxnSpLocks/>
          </p:cNvCxnSpPr>
          <p:nvPr/>
        </p:nvCxnSpPr>
        <p:spPr>
          <a:xfrm>
            <a:off x="2185851" y="5108575"/>
            <a:ext cx="2481399"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3" name="Conector recto 42">
            <a:extLst>
              <a:ext uri="{FF2B5EF4-FFF2-40B4-BE49-F238E27FC236}">
                <a16:creationId xmlns:a16="http://schemas.microsoft.com/office/drawing/2014/main" id="{1E274A49-E122-4507-A65F-C0B7532F6FEB}"/>
              </a:ext>
            </a:extLst>
          </p:cNvPr>
          <p:cNvCxnSpPr>
            <a:cxnSpLocks/>
          </p:cNvCxnSpPr>
          <p:nvPr/>
        </p:nvCxnSpPr>
        <p:spPr>
          <a:xfrm>
            <a:off x="2185851" y="6159500"/>
            <a:ext cx="1202326"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5" name="Conector recto 44">
            <a:extLst>
              <a:ext uri="{FF2B5EF4-FFF2-40B4-BE49-F238E27FC236}">
                <a16:creationId xmlns:a16="http://schemas.microsoft.com/office/drawing/2014/main" id="{3B319A0B-902A-4E28-9DAD-D946867A283E}"/>
              </a:ext>
            </a:extLst>
          </p:cNvPr>
          <p:cNvCxnSpPr>
            <a:cxnSpLocks/>
          </p:cNvCxnSpPr>
          <p:nvPr/>
        </p:nvCxnSpPr>
        <p:spPr>
          <a:xfrm>
            <a:off x="9409903" y="1445623"/>
            <a:ext cx="1693866"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6" name="Conector recto 45">
            <a:extLst>
              <a:ext uri="{FF2B5EF4-FFF2-40B4-BE49-F238E27FC236}">
                <a16:creationId xmlns:a16="http://schemas.microsoft.com/office/drawing/2014/main" id="{1122B9B2-1E73-46C6-959F-230DF2D55736}"/>
              </a:ext>
            </a:extLst>
          </p:cNvPr>
          <p:cNvCxnSpPr>
            <a:cxnSpLocks/>
          </p:cNvCxnSpPr>
          <p:nvPr/>
        </p:nvCxnSpPr>
        <p:spPr>
          <a:xfrm>
            <a:off x="10891838" y="1336085"/>
            <a:ext cx="352425"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7" name="Conector recto 46">
            <a:extLst>
              <a:ext uri="{FF2B5EF4-FFF2-40B4-BE49-F238E27FC236}">
                <a16:creationId xmlns:a16="http://schemas.microsoft.com/office/drawing/2014/main" id="{4BF29B56-39A2-42B8-B625-E224EFB0A280}"/>
              </a:ext>
            </a:extLst>
          </p:cNvPr>
          <p:cNvCxnSpPr>
            <a:cxnSpLocks/>
          </p:cNvCxnSpPr>
          <p:nvPr/>
        </p:nvCxnSpPr>
        <p:spPr>
          <a:xfrm>
            <a:off x="8886826" y="1445623"/>
            <a:ext cx="288130"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49" name="Conector recto 48">
            <a:extLst>
              <a:ext uri="{FF2B5EF4-FFF2-40B4-BE49-F238E27FC236}">
                <a16:creationId xmlns:a16="http://schemas.microsoft.com/office/drawing/2014/main" id="{214E92D1-9CC3-4284-911F-45852C6E8631}"/>
              </a:ext>
            </a:extLst>
          </p:cNvPr>
          <p:cNvCxnSpPr>
            <a:cxnSpLocks/>
          </p:cNvCxnSpPr>
          <p:nvPr/>
        </p:nvCxnSpPr>
        <p:spPr>
          <a:xfrm>
            <a:off x="8887908" y="1562305"/>
            <a:ext cx="2242055"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1" name="Conector recto 50">
            <a:extLst>
              <a:ext uri="{FF2B5EF4-FFF2-40B4-BE49-F238E27FC236}">
                <a16:creationId xmlns:a16="http://schemas.microsoft.com/office/drawing/2014/main" id="{16927EEE-6384-4624-A82C-01D7B6644695}"/>
              </a:ext>
            </a:extLst>
          </p:cNvPr>
          <p:cNvCxnSpPr>
            <a:cxnSpLocks/>
          </p:cNvCxnSpPr>
          <p:nvPr/>
        </p:nvCxnSpPr>
        <p:spPr>
          <a:xfrm>
            <a:off x="9409903" y="2376693"/>
            <a:ext cx="1481935"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3" name="Conector recto 52">
            <a:extLst>
              <a:ext uri="{FF2B5EF4-FFF2-40B4-BE49-F238E27FC236}">
                <a16:creationId xmlns:a16="http://schemas.microsoft.com/office/drawing/2014/main" id="{4560764A-8ED8-4C1E-AB80-453339CB9412}"/>
              </a:ext>
            </a:extLst>
          </p:cNvPr>
          <p:cNvCxnSpPr>
            <a:cxnSpLocks/>
          </p:cNvCxnSpPr>
          <p:nvPr/>
        </p:nvCxnSpPr>
        <p:spPr>
          <a:xfrm>
            <a:off x="8886826" y="2505280"/>
            <a:ext cx="1283493"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5" name="Conector recto 54">
            <a:extLst>
              <a:ext uri="{FF2B5EF4-FFF2-40B4-BE49-F238E27FC236}">
                <a16:creationId xmlns:a16="http://schemas.microsoft.com/office/drawing/2014/main" id="{7536EA97-C6EE-4485-BC22-562B8A280853}"/>
              </a:ext>
            </a:extLst>
          </p:cNvPr>
          <p:cNvCxnSpPr>
            <a:cxnSpLocks/>
          </p:cNvCxnSpPr>
          <p:nvPr/>
        </p:nvCxnSpPr>
        <p:spPr>
          <a:xfrm>
            <a:off x="8886826" y="2629105"/>
            <a:ext cx="1190624"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7" name="Conector recto 56">
            <a:extLst>
              <a:ext uri="{FF2B5EF4-FFF2-40B4-BE49-F238E27FC236}">
                <a16:creationId xmlns:a16="http://schemas.microsoft.com/office/drawing/2014/main" id="{93A74098-A1A1-4C3C-9D8A-425E055C8765}"/>
              </a:ext>
            </a:extLst>
          </p:cNvPr>
          <p:cNvCxnSpPr>
            <a:cxnSpLocks/>
          </p:cNvCxnSpPr>
          <p:nvPr/>
        </p:nvCxnSpPr>
        <p:spPr>
          <a:xfrm>
            <a:off x="9036844" y="3714955"/>
            <a:ext cx="2293144"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59" name="Conector recto 58">
            <a:extLst>
              <a:ext uri="{FF2B5EF4-FFF2-40B4-BE49-F238E27FC236}">
                <a16:creationId xmlns:a16="http://schemas.microsoft.com/office/drawing/2014/main" id="{81D674BA-CCA5-45AC-AFDB-2E5B4327109B}"/>
              </a:ext>
            </a:extLst>
          </p:cNvPr>
          <p:cNvCxnSpPr>
            <a:cxnSpLocks/>
          </p:cNvCxnSpPr>
          <p:nvPr/>
        </p:nvCxnSpPr>
        <p:spPr>
          <a:xfrm>
            <a:off x="8886826" y="3831636"/>
            <a:ext cx="1550193"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1" name="Conector recto 60">
            <a:extLst>
              <a:ext uri="{FF2B5EF4-FFF2-40B4-BE49-F238E27FC236}">
                <a16:creationId xmlns:a16="http://schemas.microsoft.com/office/drawing/2014/main" id="{4FFC9696-09C8-4700-A498-9B5AF769D436}"/>
              </a:ext>
            </a:extLst>
          </p:cNvPr>
          <p:cNvCxnSpPr>
            <a:cxnSpLocks/>
          </p:cNvCxnSpPr>
          <p:nvPr/>
        </p:nvCxnSpPr>
        <p:spPr>
          <a:xfrm>
            <a:off x="8858251" y="3948317"/>
            <a:ext cx="597693"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3" name="Conector recto 62">
            <a:extLst>
              <a:ext uri="{FF2B5EF4-FFF2-40B4-BE49-F238E27FC236}">
                <a16:creationId xmlns:a16="http://schemas.microsoft.com/office/drawing/2014/main" id="{08625642-2325-4686-8AF7-468A3CE745E2}"/>
              </a:ext>
            </a:extLst>
          </p:cNvPr>
          <p:cNvCxnSpPr>
            <a:cxnSpLocks/>
          </p:cNvCxnSpPr>
          <p:nvPr/>
        </p:nvCxnSpPr>
        <p:spPr>
          <a:xfrm>
            <a:off x="10918032" y="3955665"/>
            <a:ext cx="497681"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5" name="Conector recto 64">
            <a:extLst>
              <a:ext uri="{FF2B5EF4-FFF2-40B4-BE49-F238E27FC236}">
                <a16:creationId xmlns:a16="http://schemas.microsoft.com/office/drawing/2014/main" id="{9722F865-18C0-43AD-9509-516293C8C5CB}"/>
              </a:ext>
            </a:extLst>
          </p:cNvPr>
          <p:cNvCxnSpPr>
            <a:cxnSpLocks/>
          </p:cNvCxnSpPr>
          <p:nvPr/>
        </p:nvCxnSpPr>
        <p:spPr>
          <a:xfrm>
            <a:off x="8858251" y="4077110"/>
            <a:ext cx="290512"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7" name="Conector recto 66">
            <a:extLst>
              <a:ext uri="{FF2B5EF4-FFF2-40B4-BE49-F238E27FC236}">
                <a16:creationId xmlns:a16="http://schemas.microsoft.com/office/drawing/2014/main" id="{7DD8BD2B-6131-4ECC-A2A4-04889374F04C}"/>
              </a:ext>
            </a:extLst>
          </p:cNvPr>
          <p:cNvCxnSpPr>
            <a:cxnSpLocks/>
          </p:cNvCxnSpPr>
          <p:nvPr/>
        </p:nvCxnSpPr>
        <p:spPr>
          <a:xfrm>
            <a:off x="8858251" y="4981779"/>
            <a:ext cx="950118"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69" name="Conector recto 68">
            <a:extLst>
              <a:ext uri="{FF2B5EF4-FFF2-40B4-BE49-F238E27FC236}">
                <a16:creationId xmlns:a16="http://schemas.microsoft.com/office/drawing/2014/main" id="{37E1BDF7-E7B7-49F9-BDC9-F5F08E516532}"/>
              </a:ext>
            </a:extLst>
          </p:cNvPr>
          <p:cNvCxnSpPr>
            <a:cxnSpLocks/>
          </p:cNvCxnSpPr>
          <p:nvPr/>
        </p:nvCxnSpPr>
        <p:spPr>
          <a:xfrm>
            <a:off x="9967914" y="4865097"/>
            <a:ext cx="1116805"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1" name="Conector recto 70">
            <a:extLst>
              <a:ext uri="{FF2B5EF4-FFF2-40B4-BE49-F238E27FC236}">
                <a16:creationId xmlns:a16="http://schemas.microsoft.com/office/drawing/2014/main" id="{1649612A-0017-45DA-93D8-9DAC21772E3A}"/>
              </a:ext>
            </a:extLst>
          </p:cNvPr>
          <p:cNvCxnSpPr>
            <a:cxnSpLocks/>
          </p:cNvCxnSpPr>
          <p:nvPr/>
        </p:nvCxnSpPr>
        <p:spPr>
          <a:xfrm>
            <a:off x="8858251" y="4865097"/>
            <a:ext cx="752474"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3" name="Conector recto 72">
            <a:extLst>
              <a:ext uri="{FF2B5EF4-FFF2-40B4-BE49-F238E27FC236}">
                <a16:creationId xmlns:a16="http://schemas.microsoft.com/office/drawing/2014/main" id="{998FCE16-B660-4A9D-9DF2-E229F046D322}"/>
              </a:ext>
            </a:extLst>
          </p:cNvPr>
          <p:cNvCxnSpPr>
            <a:cxnSpLocks/>
          </p:cNvCxnSpPr>
          <p:nvPr/>
        </p:nvCxnSpPr>
        <p:spPr>
          <a:xfrm>
            <a:off x="9472613" y="5789022"/>
            <a:ext cx="752474"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4" name="Conector recto 73">
            <a:extLst>
              <a:ext uri="{FF2B5EF4-FFF2-40B4-BE49-F238E27FC236}">
                <a16:creationId xmlns:a16="http://schemas.microsoft.com/office/drawing/2014/main" id="{66889A26-FD0C-4BED-A57A-3CD794DB17B8}"/>
              </a:ext>
            </a:extLst>
          </p:cNvPr>
          <p:cNvCxnSpPr>
            <a:cxnSpLocks/>
          </p:cNvCxnSpPr>
          <p:nvPr/>
        </p:nvCxnSpPr>
        <p:spPr>
          <a:xfrm>
            <a:off x="10467975" y="5793988"/>
            <a:ext cx="947738"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7" name="Conector recto 76">
            <a:extLst>
              <a:ext uri="{FF2B5EF4-FFF2-40B4-BE49-F238E27FC236}">
                <a16:creationId xmlns:a16="http://schemas.microsoft.com/office/drawing/2014/main" id="{177252BE-5245-49B9-8701-0AAF458FC43A}"/>
              </a:ext>
            </a:extLst>
          </p:cNvPr>
          <p:cNvCxnSpPr>
            <a:cxnSpLocks/>
          </p:cNvCxnSpPr>
          <p:nvPr/>
        </p:nvCxnSpPr>
        <p:spPr>
          <a:xfrm>
            <a:off x="9301162" y="5915432"/>
            <a:ext cx="947738"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78" name="Conector recto 77">
            <a:extLst>
              <a:ext uri="{FF2B5EF4-FFF2-40B4-BE49-F238E27FC236}">
                <a16:creationId xmlns:a16="http://schemas.microsoft.com/office/drawing/2014/main" id="{E909F7CE-7746-4DF2-8FA7-C15D6377B246}"/>
              </a:ext>
            </a:extLst>
          </p:cNvPr>
          <p:cNvCxnSpPr>
            <a:cxnSpLocks/>
          </p:cNvCxnSpPr>
          <p:nvPr/>
        </p:nvCxnSpPr>
        <p:spPr>
          <a:xfrm>
            <a:off x="8936034" y="6041638"/>
            <a:ext cx="1141416" cy="0"/>
          </a:xfrm>
          <a:prstGeom prst="line">
            <a:avLst/>
          </a:prstGeom>
          <a:ln>
            <a:solidFill>
              <a:srgbClr val="FF0000"/>
            </a:solidFill>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376989811"/>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o" ma:contentTypeID="0x010100D819D2ACAE02414E8ADE0FC65A221B73" ma:contentTypeVersion="2" ma:contentTypeDescription="Crear nuevo documento." ma:contentTypeScope="" ma:versionID="5297501dad0012c9d75a3fef8560e9ce">
  <xsd:schema xmlns:xsd="http://www.w3.org/2001/XMLSchema" xmlns:xs="http://www.w3.org/2001/XMLSchema" xmlns:p="http://schemas.microsoft.com/office/2006/metadata/properties" xmlns:ns2="d3b4e1e8-c218-4bff-bb60-26c07824633e" targetNamespace="http://schemas.microsoft.com/office/2006/metadata/properties" ma:root="true" ma:fieldsID="0a943fbc341fac14bf4063ad9dbdf5e0" ns2:_="">
    <xsd:import namespace="d3b4e1e8-c218-4bff-bb60-26c07824633e"/>
    <xsd:element name="properties">
      <xsd:complexType>
        <xsd:sequence>
          <xsd:element name="documentManagement">
            <xsd:complexType>
              <xsd:all>
                <xsd:element ref="ns2:MediaServiceMetadata" minOccurs="0"/>
                <xsd:element ref="ns2: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b4e1e8-c218-4bff-bb60-26c07824633e"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Tipo de contenido"/>
        <xsd:element ref="dc:title" minOccurs="0" maxOccurs="1" ma:index="4" ma:displayName="Título"/>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644E40BE-5236-46DB-B2F9-AB1C7F75E36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d3b4e1e8-c218-4bff-bb60-26c07824633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429F898B-367F-488B-9279-CBC0BACDDF68}">
  <ds:schemaRefs>
    <ds:schemaRef ds:uri="http://schemas.microsoft.com/sharepoint/v3/contenttype/forms"/>
  </ds:schemaRefs>
</ds:datastoreItem>
</file>

<file path=customXml/itemProps3.xml><?xml version="1.0" encoding="utf-8"?>
<ds:datastoreItem xmlns:ds="http://schemas.openxmlformats.org/officeDocument/2006/customXml" ds:itemID="{E141167C-A0DF-4EFC-AB3A-E6A8CF2DD46B}">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otalTime>9033</TotalTime>
  <Words>8488</Words>
  <Application>Microsoft Office PowerPoint</Application>
  <PresentationFormat>Panorámica</PresentationFormat>
  <Paragraphs>612</Paragraphs>
  <Slides>25</Slides>
  <Notes>23</Notes>
  <HiddenSlides>0</HiddenSlides>
  <MMClips>0</MMClips>
  <ScaleCrop>false</ScaleCrop>
  <HeadingPairs>
    <vt:vector size="6" baseType="variant">
      <vt:variant>
        <vt:lpstr>Fuentes usadas</vt:lpstr>
      </vt:variant>
      <vt:variant>
        <vt:i4>8</vt:i4>
      </vt:variant>
      <vt:variant>
        <vt:lpstr>Tema</vt:lpstr>
      </vt:variant>
      <vt:variant>
        <vt:i4>1</vt:i4>
      </vt:variant>
      <vt:variant>
        <vt:lpstr>Títulos de diapositiva</vt:lpstr>
      </vt:variant>
      <vt:variant>
        <vt:i4>25</vt:i4>
      </vt:variant>
    </vt:vector>
  </HeadingPairs>
  <TitlesOfParts>
    <vt:vector size="34" baseType="lpstr">
      <vt:lpstr>Arial</vt:lpstr>
      <vt:lpstr>Bell MT</vt:lpstr>
      <vt:lpstr>Calibri</vt:lpstr>
      <vt:lpstr>Calibri Light</vt:lpstr>
      <vt:lpstr>freight-sans-pro</vt:lpstr>
      <vt:lpstr>inherit</vt:lpstr>
      <vt:lpstr>Rockwell</vt:lpstr>
      <vt:lpstr>Times New Roman</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DANNY</dc:creator>
  <cp:lastModifiedBy>Danny Zea</cp:lastModifiedBy>
  <cp:revision>568</cp:revision>
  <dcterms:created xsi:type="dcterms:W3CDTF">2019-12-01T14:41:05Z</dcterms:created>
  <dcterms:modified xsi:type="dcterms:W3CDTF">2020-11-18T18:35:47Z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0x010100D819D2ACAE02414E8ADE0FC65A221B73</vt:lpwstr>
  </property>
</Properties>
</file>